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5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41"/>
    <p:restoredTop sz="93631"/>
  </p:normalViewPr>
  <p:slideViewPr>
    <p:cSldViewPr snapToGrid="0" snapToObjects="1">
      <p:cViewPr varScale="1">
        <p:scale>
          <a:sx n="120" d="100"/>
          <a:sy n="120" d="100"/>
        </p:scale>
        <p:origin x="6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929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6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6155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03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1432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77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23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705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3406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72FB9-1EA1-3A4D-A930-CE939C832C17}" type="datetimeFigureOut">
              <a:rPr lang="cs-CZ" smtClean="0"/>
              <a:t>20.11.16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44296-42C0-0347-B577-343C3121B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69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Politické strany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VŠEM Cyril Svoboda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9662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Zrušení politické strany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Strana a hnutí se zrušují: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FF0000"/>
                </a:solidFill>
              </a:rPr>
              <a:t>vlastním rozhodnutím</a:t>
            </a:r>
            <a:r>
              <a:rPr lang="cs-CZ" dirty="0"/>
              <a:t>, a to dobrovolným rozpuštěním, sloučením s jinou stranou a hnutím nebo přeměnou na </a:t>
            </a:r>
            <a:r>
              <a:rPr lang="cs-CZ" dirty="0" smtClean="0"/>
              <a:t>spolek,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pokud nepředloží Poslanecké sněmovně </a:t>
            </a:r>
            <a:r>
              <a:rPr lang="cs-CZ" dirty="0">
                <a:solidFill>
                  <a:srgbClr val="FF0000"/>
                </a:solidFill>
              </a:rPr>
              <a:t>výroční finanční </a:t>
            </a:r>
            <a:r>
              <a:rPr lang="cs-CZ" dirty="0"/>
              <a:t>zprávu k </a:t>
            </a:r>
            <a:r>
              <a:rPr lang="cs-CZ" dirty="0" smtClean="0"/>
              <a:t>1. </a:t>
            </a:r>
            <a:r>
              <a:rPr lang="cs-CZ" dirty="0"/>
              <a:t>dubnu </a:t>
            </a:r>
            <a:r>
              <a:rPr lang="cs-CZ" dirty="0" smtClean="0"/>
              <a:t>následujícího  </a:t>
            </a:r>
            <a:r>
              <a:rPr lang="cs-CZ" dirty="0"/>
              <a:t>roku za  uplynulý </a:t>
            </a:r>
            <a:r>
              <a:rPr lang="cs-CZ" dirty="0" smtClean="0"/>
              <a:t>rok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FF0000"/>
                </a:solidFill>
              </a:rPr>
              <a:t>rozhodnutím soudu</a:t>
            </a:r>
            <a:r>
              <a:rPr lang="cs-CZ" dirty="0"/>
              <a:t> o jejich rozpuštění.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23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Pozastavení a zrušení  politické strany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Rozhoduje </a:t>
            </a:r>
            <a:r>
              <a:rPr lang="cs-CZ" dirty="0" smtClean="0">
                <a:solidFill>
                  <a:srgbClr val="FF0000"/>
                </a:solidFill>
              </a:rPr>
              <a:t>Nejvyšší správní soud</a:t>
            </a:r>
          </a:p>
          <a:p>
            <a:r>
              <a:rPr lang="cs-CZ" dirty="0" smtClean="0"/>
              <a:t>Návrh podává </a:t>
            </a:r>
            <a:r>
              <a:rPr lang="cs-CZ" dirty="0" smtClean="0">
                <a:solidFill>
                  <a:srgbClr val="FF0000"/>
                </a:solidFill>
              </a:rPr>
              <a:t>vláda</a:t>
            </a:r>
            <a:r>
              <a:rPr lang="cs-CZ" dirty="0" smtClean="0"/>
              <a:t>, neučiní-li tak do 30 dnů od vzniku důvodu  k podání návrhu, návrh může podat (není povinen) </a:t>
            </a:r>
            <a:r>
              <a:rPr lang="cs-CZ" dirty="0" smtClean="0">
                <a:solidFill>
                  <a:srgbClr val="FF0000"/>
                </a:solidFill>
              </a:rPr>
              <a:t>prezident republiky</a:t>
            </a:r>
          </a:p>
          <a:p>
            <a:r>
              <a:rPr lang="cs-CZ" dirty="0" smtClean="0"/>
              <a:t>Důvodem je   porušování zákona nebo  stanov, jak to předpokládá zákon – shora uvedené podmínky vzniku politické strany nebo hnutí)</a:t>
            </a:r>
          </a:p>
          <a:p>
            <a:r>
              <a:rPr lang="cs-CZ" dirty="0" smtClean="0"/>
              <a:t>Pozastavení  znamená, že  strana  nebo hnutí může  činit jen to, co vedena k odstranění  důvodu  pozastavení její činnosti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8438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Hospodaření politických stran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Strana a hnutí odpovídají za své závazky </a:t>
            </a:r>
            <a:r>
              <a:rPr lang="cs-CZ" dirty="0">
                <a:solidFill>
                  <a:srgbClr val="FF0000"/>
                </a:solidFill>
              </a:rPr>
              <a:t>celým svým majetkem</a:t>
            </a:r>
            <a:r>
              <a:rPr lang="cs-CZ" dirty="0"/>
              <a:t>. Členové strany a hnutí za závazky strany a hnutí ani neodpovídají ani </a:t>
            </a:r>
            <a:r>
              <a:rPr lang="cs-CZ" dirty="0" smtClean="0"/>
              <a:t>neručí.</a:t>
            </a:r>
          </a:p>
          <a:p>
            <a:pPr marL="0" indent="0">
              <a:buNone/>
            </a:pPr>
            <a:r>
              <a:rPr lang="cs-CZ" dirty="0" smtClean="0"/>
              <a:t>Strana</a:t>
            </a:r>
            <a:r>
              <a:rPr lang="cs-CZ" dirty="0"/>
              <a:t> a hnutí </a:t>
            </a:r>
            <a:r>
              <a:rPr lang="cs-CZ" dirty="0">
                <a:solidFill>
                  <a:srgbClr val="FF0000"/>
                </a:solidFill>
              </a:rPr>
              <a:t>nesmějí vlastním jménem </a:t>
            </a:r>
            <a:r>
              <a:rPr lang="cs-CZ" dirty="0" smtClean="0">
                <a:solidFill>
                  <a:srgbClr val="FF0000"/>
                </a:solidFill>
              </a:rPr>
              <a:t>podnikat</a:t>
            </a:r>
          </a:p>
          <a:p>
            <a:pPr marL="0" indent="0">
              <a:buNone/>
            </a:pPr>
            <a:r>
              <a:rPr lang="cs-CZ" dirty="0" smtClean="0"/>
              <a:t>Strana</a:t>
            </a:r>
            <a:r>
              <a:rPr lang="cs-CZ" dirty="0"/>
              <a:t> a hnutí mohou založit obchodní společnost nebo družstvo nebo se účastnit jako společník nebo člen na již založené obchodní společnosti nebo družstvu jen tehdy, je-li výlučným předmětem jejich činnosti</a:t>
            </a:r>
            <a:r>
              <a:rPr lang="cs-CZ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Provozování vydavatelství, nakladatelství tiskáren, rozhlasového a televizního vysílání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Publikační a propagační činnost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Pořádání </a:t>
            </a:r>
            <a:r>
              <a:rPr lang="cs-CZ" dirty="0"/>
              <a:t>kulturních, společenských, sportovních, rekreačních, vzdělávacích a politických akcí </a:t>
            </a:r>
            <a:r>
              <a:rPr lang="cs-CZ" dirty="0" smtClean="0"/>
              <a:t>nebo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Výroba </a:t>
            </a:r>
            <a:r>
              <a:rPr lang="cs-CZ" dirty="0"/>
              <a:t>a prodej předmětů propagujících program a činnost příslušné strany a hnutí.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6249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Příjmy politické strany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Příspěvek </a:t>
            </a:r>
            <a:r>
              <a:rPr lang="cs-CZ" dirty="0"/>
              <a:t>ze státního rozpočtu </a:t>
            </a:r>
            <a:r>
              <a:rPr lang="cs-CZ" dirty="0" smtClean="0"/>
              <a:t>na </a:t>
            </a:r>
            <a:r>
              <a:rPr lang="cs-CZ" dirty="0"/>
              <a:t>úhradu volebních nákladů</a:t>
            </a:r>
            <a:r>
              <a:rPr lang="cs-CZ" dirty="0" smtClean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Příspěvek </a:t>
            </a:r>
            <a:r>
              <a:rPr lang="cs-CZ" dirty="0"/>
              <a:t>ze státního rozpočtu </a:t>
            </a:r>
            <a:r>
              <a:rPr lang="cs-CZ" dirty="0" smtClean="0"/>
              <a:t> </a:t>
            </a:r>
            <a:r>
              <a:rPr lang="cs-CZ" dirty="0"/>
              <a:t>na činnost 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Členské příspěvky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Dary a dědictví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Příjmy </a:t>
            </a:r>
            <a:r>
              <a:rPr lang="cs-CZ" dirty="0"/>
              <a:t>z nájmu a prodeje movitého a nemovitého </a:t>
            </a:r>
            <a:r>
              <a:rPr lang="cs-CZ" dirty="0" smtClean="0"/>
              <a:t>majetku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Úroky z vkladů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Příjmy </a:t>
            </a:r>
            <a:r>
              <a:rPr lang="cs-CZ" dirty="0"/>
              <a:t>vznikající z účasti na podnikání jiných právnických osob 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Příjmy </a:t>
            </a:r>
            <a:r>
              <a:rPr lang="cs-CZ" dirty="0"/>
              <a:t>z pořádání tombol, kulturních, společenských, sportovních, rekreačních, vzdělávacích a politických </a:t>
            </a:r>
            <a:r>
              <a:rPr lang="cs-CZ" dirty="0" smtClean="0"/>
              <a:t>akcí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Půjčky a úvěry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7177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Úřad pro dohled nad hospodařením politických stran a hnutí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ctr"/>
            <a:r>
              <a:rPr lang="cs-CZ" dirty="0"/>
              <a:t>Úřad se sídlem v </a:t>
            </a:r>
            <a:r>
              <a:rPr lang="cs-CZ" dirty="0">
                <a:solidFill>
                  <a:srgbClr val="FF0000"/>
                </a:solidFill>
              </a:rPr>
              <a:t>Brně</a:t>
            </a:r>
            <a:r>
              <a:rPr lang="cs-CZ" dirty="0"/>
              <a:t> je  ústřední správní úřad pro dohled nad hospodařením stran a hnutí v zákonem stanoveném rozsahu. </a:t>
            </a:r>
          </a:p>
          <a:p>
            <a:pPr fontAlgn="ctr"/>
            <a:r>
              <a:rPr lang="cs-CZ" dirty="0"/>
              <a:t>Úřad je </a:t>
            </a:r>
            <a:r>
              <a:rPr lang="cs-CZ" dirty="0">
                <a:solidFill>
                  <a:srgbClr val="FF0000"/>
                </a:solidFill>
              </a:rPr>
              <a:t>nezávislý orgán</a:t>
            </a:r>
            <a:r>
              <a:rPr lang="cs-CZ" dirty="0"/>
              <a:t>; ve své činnosti se řídí pouze zákony a jinými právními předpisy.</a:t>
            </a:r>
          </a:p>
          <a:p>
            <a:pPr fontAlgn="ctr"/>
            <a:r>
              <a:rPr lang="cs-CZ" dirty="0"/>
              <a:t>Do činnosti Úřadu lze zasahovat jen na základě zákona</a:t>
            </a:r>
            <a:r>
              <a:rPr lang="cs-CZ" dirty="0" smtClean="0"/>
              <a:t>.</a:t>
            </a:r>
          </a:p>
          <a:p>
            <a:pPr fontAlgn="ctr"/>
            <a:r>
              <a:rPr lang="cs-CZ" dirty="0" smtClean="0"/>
              <a:t>Předsedu </a:t>
            </a:r>
            <a:r>
              <a:rPr lang="cs-CZ" dirty="0"/>
              <a:t>Úřadu jmenuje a odvolává prezident republiky. Předsedu Úřadu jmenuje prezident republiky ze dvou kandidátů, z nichž jednoho navrhuje Poslanecká sněmovna a jednoho navrhuje Senát.</a:t>
            </a:r>
          </a:p>
          <a:p>
            <a:pPr fontAlgn="ctr"/>
            <a:r>
              <a:rPr lang="cs-CZ" dirty="0" smtClean="0"/>
              <a:t>Předseda </a:t>
            </a:r>
            <a:r>
              <a:rPr lang="cs-CZ" dirty="0"/>
              <a:t>Úřadu je jmenován na dobu 6 let a nemůže být jmenován na více než 2 po sobě jdoucí funkční období.</a:t>
            </a:r>
          </a:p>
          <a:p>
            <a:pPr font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1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Čtyři členové  úřadu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cs-CZ" dirty="0" smtClean="0"/>
              <a:t>Členy </a:t>
            </a:r>
            <a:r>
              <a:rPr lang="cs-CZ" dirty="0"/>
              <a:t>Úřadu jmenuje z kandidátů zvolených </a:t>
            </a:r>
            <a:r>
              <a:rPr lang="cs-CZ" dirty="0" smtClean="0"/>
              <a:t>Senátem prezident </a:t>
            </a:r>
            <a:r>
              <a:rPr lang="cs-CZ" dirty="0"/>
              <a:t>republiky na dobu 6 let; člen Úřadu může být jmenován i opakovaně.</a:t>
            </a:r>
          </a:p>
          <a:p>
            <a:pPr fontAlgn="ctr"/>
            <a:r>
              <a:rPr lang="cs-CZ" dirty="0" smtClean="0"/>
              <a:t>Kandidáty </a:t>
            </a:r>
            <a:r>
              <a:rPr lang="cs-CZ" dirty="0"/>
              <a:t>na členy Úřadu navrhují Senátu prezident Nejvyššího kontrolního úřadu, Poslanecká sněmovna a jednotliví senátoři. Z kandidátů navržených prezidentem Nejvyššího kontrolního úřadu zvolí Senát jednoho kandidáta na člena Úřadu. </a:t>
            </a:r>
            <a:endParaRPr lang="cs-CZ" dirty="0" smtClean="0"/>
          </a:p>
          <a:p>
            <a:pPr fontAlgn="ctr"/>
            <a:r>
              <a:rPr lang="cs-CZ" dirty="0" smtClean="0"/>
              <a:t>Další </a:t>
            </a:r>
            <a:r>
              <a:rPr lang="cs-CZ" dirty="0"/>
              <a:t>dva kandidáty na člena Úřadu zvolí Senát z kandidátů navržených Poslaneckou sněmovnou a jednoho kandidáta na člena Úřadu zvolí Senát z kandidátů navržených jednotlivými senátory.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1957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Příspěvek ze státního  rozpočtu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Příspěvek na činnost zahrnuje </a:t>
            </a:r>
            <a:r>
              <a:rPr lang="cs-CZ" dirty="0">
                <a:solidFill>
                  <a:srgbClr val="FF0000"/>
                </a:solidFill>
              </a:rPr>
              <a:t>stálý příspěvek </a:t>
            </a:r>
            <a:r>
              <a:rPr lang="cs-CZ" dirty="0"/>
              <a:t>a příspěvek </a:t>
            </a:r>
            <a:r>
              <a:rPr lang="cs-CZ" dirty="0">
                <a:solidFill>
                  <a:srgbClr val="FF0000"/>
                </a:solidFill>
              </a:rPr>
              <a:t>na mandát</a:t>
            </a:r>
            <a:r>
              <a:rPr lang="cs-CZ" dirty="0" smtClean="0"/>
              <a:t>.</a:t>
            </a:r>
          </a:p>
          <a:p>
            <a:r>
              <a:rPr lang="cs-CZ" dirty="0"/>
              <a:t>Nárok na stálý příspěvek vzniká straně a hnutí, které získaly ve volbách do Poslanecké sněmovny nejméně 3 % hlasů</a:t>
            </a:r>
            <a:r>
              <a:rPr lang="cs-CZ" dirty="0" smtClean="0"/>
              <a:t>.</a:t>
            </a:r>
          </a:p>
          <a:p>
            <a:r>
              <a:rPr lang="cs-CZ" dirty="0" smtClean="0"/>
              <a:t>Nárok </a:t>
            </a:r>
            <a:r>
              <a:rPr lang="cs-CZ" dirty="0"/>
              <a:t>na příspěvek na mandát vzniká, jestliže byl zvolen alespoň jeden poslanec, senátor, člen zastupitelstva kraje nebo člen zastupitelstva hlavního města Prahy na kandidátní listině strany a hnutí nebo byl zvolen za stranu a hnutí na kandidátní listině koalice ve volbách do Poslanecké sněmovny, Senátu, zastupitelstva kraje nebo zastupitelstva hlavního města Prahy.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7668086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Výše příspěvku ze státního  rozpočtu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cs-CZ" dirty="0" smtClean="0"/>
              <a:t>Stálý </a:t>
            </a:r>
            <a:r>
              <a:rPr lang="cs-CZ" dirty="0"/>
              <a:t>příspěvek činí ročně 6 000 000 Kč pro stranu a hnutí, které získaly v posledních volbách do Poslanecké sněmovny 3 % hlasů. Za každých dalších i započatých 0,1 % hlasů obdrží strana a hnutí ročně 200 000 Kč. Obdrží-li strana a hnutí více než 5 % hlasů, příspěvek se dále nezvyšuje.</a:t>
            </a:r>
          </a:p>
          <a:p>
            <a:pPr fontAlgn="ctr"/>
            <a:r>
              <a:rPr lang="cs-CZ" dirty="0" smtClean="0"/>
              <a:t>Příspěvek </a:t>
            </a:r>
            <a:r>
              <a:rPr lang="cs-CZ" dirty="0"/>
              <a:t>na mandát poslance nebo senátora činí ročně 855 000 Kč a na mandát člena zastupitelstva kraje a člena zastupitelstva hlavního města Prahy činí ročně 237 500 Kč.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8706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Právo sdružovat se v politických </a:t>
            </a:r>
            <a:r>
              <a:rPr lang="cs-CZ" dirty="0"/>
              <a:t>s</a:t>
            </a:r>
            <a:r>
              <a:rPr lang="cs-CZ" dirty="0" smtClean="0"/>
              <a:t>tranách 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>
                <a:solidFill>
                  <a:srgbClr val="FF0000"/>
                </a:solidFill>
              </a:rPr>
              <a:t>Občané </a:t>
            </a:r>
            <a:r>
              <a:rPr lang="cs-CZ" dirty="0"/>
              <a:t>mají právo se sdružovat v politických stranách a v politických </a:t>
            </a:r>
            <a:r>
              <a:rPr lang="cs-CZ" dirty="0" smtClean="0"/>
              <a:t>hnutích. </a:t>
            </a:r>
            <a:r>
              <a:rPr lang="cs-CZ" dirty="0"/>
              <a:t>Výkon tohoto práva slouží občanům k jejich účasti na politickém životě společnosti, zejména </a:t>
            </a:r>
            <a:r>
              <a:rPr lang="cs-CZ" dirty="0" smtClean="0"/>
              <a:t>na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dirty="0" smtClean="0"/>
              <a:t> </a:t>
            </a:r>
            <a:r>
              <a:rPr lang="cs-CZ" dirty="0"/>
              <a:t>vytváření </a:t>
            </a:r>
            <a:r>
              <a:rPr lang="cs-CZ" dirty="0">
                <a:solidFill>
                  <a:srgbClr val="FF0000"/>
                </a:solidFill>
              </a:rPr>
              <a:t>zákonodárných sborů </a:t>
            </a:r>
            <a:r>
              <a:rPr lang="cs-CZ" dirty="0"/>
              <a:t>a </a:t>
            </a:r>
            <a:endParaRPr lang="cs-CZ" dirty="0" smtClean="0"/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dirty="0" smtClean="0"/>
              <a:t>orgánů </a:t>
            </a:r>
            <a:r>
              <a:rPr lang="cs-CZ" dirty="0">
                <a:solidFill>
                  <a:srgbClr val="FF0000"/>
                </a:solidFill>
              </a:rPr>
              <a:t>vyšších územních samosprávných celků </a:t>
            </a:r>
            <a:r>
              <a:rPr lang="cs-CZ" dirty="0"/>
              <a:t>a </a:t>
            </a:r>
            <a:endParaRPr lang="cs-CZ" dirty="0" smtClean="0"/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dirty="0" smtClean="0"/>
              <a:t>orgánů </a:t>
            </a:r>
            <a:r>
              <a:rPr lang="cs-CZ" dirty="0">
                <a:solidFill>
                  <a:srgbClr val="FF0000"/>
                </a:solidFill>
              </a:rPr>
              <a:t>místní samosprávy</a:t>
            </a:r>
            <a:r>
              <a:rPr lang="cs-CZ" dirty="0"/>
              <a:t>. 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33002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Kdo může  být členem politické strany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cs-CZ" dirty="0" smtClean="0"/>
              <a:t>Členem</a:t>
            </a:r>
            <a:r>
              <a:rPr lang="cs-CZ" dirty="0"/>
              <a:t> strany a hnutí mohou být pouze </a:t>
            </a:r>
            <a:r>
              <a:rPr lang="cs-CZ" dirty="0">
                <a:solidFill>
                  <a:srgbClr val="FF0000"/>
                </a:solidFill>
              </a:rPr>
              <a:t>fyzické osoby</a:t>
            </a:r>
            <a:r>
              <a:rPr lang="cs-CZ" dirty="0"/>
              <a:t>.</a:t>
            </a:r>
          </a:p>
          <a:p>
            <a:pPr fontAlgn="ctr"/>
            <a:r>
              <a:rPr lang="cs-CZ" dirty="0" smtClean="0"/>
              <a:t>Členem</a:t>
            </a:r>
            <a:r>
              <a:rPr lang="cs-CZ" dirty="0"/>
              <a:t> strany a hnutí může být občan starší 18 let, může být však členem pouze </a:t>
            </a:r>
            <a:r>
              <a:rPr lang="cs-CZ" dirty="0">
                <a:solidFill>
                  <a:srgbClr val="FF0000"/>
                </a:solidFill>
              </a:rPr>
              <a:t>jedné strany</a:t>
            </a:r>
            <a:r>
              <a:rPr lang="cs-CZ" dirty="0"/>
              <a:t> nebo hnutí.</a:t>
            </a:r>
          </a:p>
          <a:p>
            <a:pPr fontAlgn="ctr"/>
            <a:r>
              <a:rPr lang="cs-CZ" dirty="0" smtClean="0"/>
              <a:t>Ustanovení </a:t>
            </a:r>
            <a:r>
              <a:rPr lang="cs-CZ" dirty="0"/>
              <a:t>zvláštních zákonů o </a:t>
            </a:r>
            <a:r>
              <a:rPr lang="cs-CZ" dirty="0">
                <a:solidFill>
                  <a:srgbClr val="FF0000"/>
                </a:solidFill>
              </a:rPr>
              <a:t>neslučitelnosti členství </a:t>
            </a:r>
            <a:r>
              <a:rPr lang="cs-CZ" dirty="0"/>
              <a:t>nebo funkcí ve stranách a hnutích s výkonem jiných činností či funkcí nejsou tímto zákonem dotčena</a:t>
            </a:r>
            <a:r>
              <a:rPr lang="cs-CZ" dirty="0" smtClean="0"/>
              <a:t>. (Výkon státní služby,  služební poměr,</a:t>
            </a:r>
            <a:r>
              <a:rPr lang="is-IS" dirty="0" smtClean="0"/>
              <a:t>…)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1270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Právní postavení politické strany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cs-CZ" dirty="0" smtClean="0"/>
              <a:t>Strany</a:t>
            </a:r>
            <a:r>
              <a:rPr lang="cs-CZ" dirty="0"/>
              <a:t> a hnutí jsou právnickými osobami. Státní orgány mohou do jejich postavení a činnosti zasahovat jen na základě zákona a v jeho mezích</a:t>
            </a:r>
            <a:r>
              <a:rPr lang="cs-CZ" dirty="0" smtClean="0"/>
              <a:t>.</a:t>
            </a:r>
          </a:p>
          <a:p>
            <a:pPr fontAlgn="ctr"/>
            <a:r>
              <a:rPr lang="cs-CZ" dirty="0" smtClean="0">
                <a:solidFill>
                  <a:srgbClr val="FF0000"/>
                </a:solidFill>
              </a:rPr>
              <a:t>Sídlo</a:t>
            </a:r>
            <a:r>
              <a:rPr lang="cs-CZ" dirty="0" smtClean="0"/>
              <a:t> strany musí být na území České republiky</a:t>
            </a:r>
            <a:endParaRPr lang="cs-CZ" dirty="0"/>
          </a:p>
          <a:p>
            <a:pPr fontAlgn="ctr"/>
            <a:r>
              <a:rPr lang="cs-CZ" dirty="0" smtClean="0"/>
              <a:t>Nikdo </a:t>
            </a:r>
            <a:r>
              <a:rPr lang="cs-CZ" dirty="0"/>
              <a:t>nesmí být</a:t>
            </a:r>
            <a:r>
              <a:rPr lang="cs-CZ" dirty="0">
                <a:solidFill>
                  <a:srgbClr val="FF0000"/>
                </a:solidFill>
              </a:rPr>
              <a:t> nucen </a:t>
            </a:r>
            <a:r>
              <a:rPr lang="cs-CZ" dirty="0"/>
              <a:t>k členství ve stranách a hnutích. Ze strany a hnutí může každý svobodně </a:t>
            </a:r>
            <a:r>
              <a:rPr lang="cs-CZ" dirty="0">
                <a:solidFill>
                  <a:srgbClr val="FF0000"/>
                </a:solidFill>
              </a:rPr>
              <a:t>vystoupit</a:t>
            </a:r>
            <a:r>
              <a:rPr lang="cs-CZ" dirty="0"/>
              <a:t>.</a:t>
            </a:r>
          </a:p>
          <a:p>
            <a:pPr fontAlgn="ctr"/>
            <a:r>
              <a:rPr lang="cs-CZ" dirty="0" smtClean="0">
                <a:solidFill>
                  <a:srgbClr val="FF0000"/>
                </a:solidFill>
              </a:rPr>
              <a:t>Nikdo </a:t>
            </a:r>
            <a:r>
              <a:rPr lang="cs-CZ" dirty="0">
                <a:solidFill>
                  <a:srgbClr val="FF0000"/>
                </a:solidFill>
              </a:rPr>
              <a:t>nesmí být omezován </a:t>
            </a:r>
            <a:r>
              <a:rPr lang="cs-CZ" dirty="0"/>
              <a:t>ve svých právech proto, že je členem strany a hnutí, že se účastní jejich činnosti nebo je podporuje anebo že stojí mimo ně.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2898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Omezení práva zakládat  politickou stranu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Vznikat a vyvíjet činnost </a:t>
            </a:r>
            <a:r>
              <a:rPr lang="cs-CZ" dirty="0">
                <a:solidFill>
                  <a:srgbClr val="FF0000"/>
                </a:solidFill>
              </a:rPr>
              <a:t>nemohou</a:t>
            </a:r>
            <a:r>
              <a:rPr lang="cs-CZ" dirty="0"/>
              <a:t> strany a hnutí</a:t>
            </a:r>
            <a:r>
              <a:rPr lang="cs-CZ" dirty="0" smtClean="0"/>
              <a:t>,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dirty="0"/>
              <a:t>které porušují ústavu a zákony nebo jejichž cílem je odstranění demokratických základů státu</a:t>
            </a:r>
            <a:r>
              <a:rPr lang="cs-CZ" dirty="0" smtClean="0"/>
              <a:t>,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dirty="0"/>
              <a:t>které nemají demokratické stanovy nebo nemají demokraticky ustanovené orgány</a:t>
            </a:r>
            <a:r>
              <a:rPr lang="cs-CZ" dirty="0" smtClean="0"/>
              <a:t>,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dirty="0"/>
              <a:t>které směřují k uchopení a držení moci zamezujícímu druhým stranám a hnutím ucházet se ústavními prostředky o moc nebo které směřují k potlačení rovnoprávnosti </a:t>
            </a:r>
            <a:r>
              <a:rPr lang="cs-CZ" dirty="0" smtClean="0"/>
              <a:t>občanů,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dirty="0" smtClean="0"/>
              <a:t>jejichž </a:t>
            </a:r>
            <a:r>
              <a:rPr lang="cs-CZ" dirty="0"/>
              <a:t>program nebo činnost ohrožují mravnost, veřejný pořádek nebo práva a svobod</a:t>
            </a:r>
          </a:p>
        </p:txBody>
      </p:sp>
    </p:spTree>
    <p:extLst>
      <p:ext uri="{BB962C8B-B14F-4D97-AF65-F5344CB8AC3E}">
        <p14:creationId xmlns:p14="http://schemas.microsoft.com/office/powerpoint/2010/main" val="1416863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Oddělení politické strany  od státu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fontAlgn="ctr">
              <a:buFont typeface="+mj-lt"/>
              <a:buAutoNum type="arabicPeriod"/>
            </a:pPr>
            <a:r>
              <a:rPr lang="cs-CZ" dirty="0"/>
              <a:t>Strany a hnutí jsou </a:t>
            </a:r>
            <a:r>
              <a:rPr lang="cs-CZ" dirty="0">
                <a:solidFill>
                  <a:srgbClr val="FF0000"/>
                </a:solidFill>
              </a:rPr>
              <a:t>odděleny od státu</a:t>
            </a:r>
            <a:r>
              <a:rPr lang="cs-CZ" dirty="0"/>
              <a:t>. </a:t>
            </a:r>
            <a:endParaRPr lang="cs-CZ" dirty="0" smtClean="0"/>
          </a:p>
          <a:p>
            <a:pPr marL="514350" indent="-514350" fontAlgn="ctr">
              <a:buFont typeface="+mj-lt"/>
              <a:buAutoNum type="arabicPeriod"/>
            </a:pPr>
            <a:r>
              <a:rPr lang="cs-CZ" dirty="0" smtClean="0"/>
              <a:t>Nesmějí </a:t>
            </a:r>
            <a:r>
              <a:rPr lang="cs-CZ" dirty="0"/>
              <a:t>vykonávat funkce státních orgánů ani tyto orgány </a:t>
            </a:r>
            <a:r>
              <a:rPr lang="cs-CZ" dirty="0" smtClean="0"/>
              <a:t>nahrazovat.</a:t>
            </a:r>
          </a:p>
          <a:p>
            <a:pPr marL="514350" indent="-514350" fontAlgn="ctr">
              <a:buFont typeface="+mj-lt"/>
              <a:buAutoNum type="arabicPeriod"/>
            </a:pPr>
            <a:r>
              <a:rPr lang="cs-CZ" dirty="0" smtClean="0"/>
              <a:t>Nesmějí </a:t>
            </a:r>
            <a:r>
              <a:rPr lang="cs-CZ" dirty="0"/>
              <a:t>řídit státní orgány ani ukládat povinnosti osobám, které nejsou jejich členy.</a:t>
            </a:r>
          </a:p>
          <a:p>
            <a:pPr marL="514350" indent="-514350" fontAlgn="ctr">
              <a:buFont typeface="+mj-lt"/>
              <a:buAutoNum type="arabicPeriod"/>
            </a:pPr>
            <a:r>
              <a:rPr lang="cs-CZ" dirty="0" smtClean="0"/>
              <a:t>Strany</a:t>
            </a:r>
            <a:r>
              <a:rPr lang="cs-CZ" dirty="0"/>
              <a:t> a hnutí nesmějí být </a:t>
            </a:r>
            <a:r>
              <a:rPr lang="cs-CZ" dirty="0">
                <a:solidFill>
                  <a:srgbClr val="FF0000"/>
                </a:solidFill>
              </a:rPr>
              <a:t>ozbrojeny</a:t>
            </a:r>
            <a:r>
              <a:rPr lang="cs-CZ" dirty="0"/>
              <a:t> a nesmějí zřizovat </a:t>
            </a:r>
            <a:r>
              <a:rPr lang="cs-CZ" dirty="0">
                <a:solidFill>
                  <a:srgbClr val="FF0000"/>
                </a:solidFill>
              </a:rPr>
              <a:t>ozbrojené složky.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2442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Vznik politické strany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fontAlgn="ctr">
              <a:buNone/>
            </a:pPr>
            <a:r>
              <a:rPr lang="cs-CZ" dirty="0"/>
              <a:t>Strana a hnutí vznikají </a:t>
            </a:r>
            <a:r>
              <a:rPr lang="cs-CZ" dirty="0">
                <a:solidFill>
                  <a:srgbClr val="FF0000"/>
                </a:solidFill>
              </a:rPr>
              <a:t>registrací</a:t>
            </a:r>
            <a:r>
              <a:rPr lang="cs-CZ" dirty="0"/>
              <a:t>.</a:t>
            </a:r>
          </a:p>
          <a:p>
            <a:pPr fontAlgn="ctr"/>
            <a:r>
              <a:rPr lang="cs-CZ" dirty="0"/>
              <a:t> Návrh na registraci strany a hnutí podává nejméně</a:t>
            </a:r>
            <a:r>
              <a:rPr lang="cs-CZ" dirty="0">
                <a:solidFill>
                  <a:srgbClr val="FF0000"/>
                </a:solidFill>
              </a:rPr>
              <a:t> tříčlenný přípravný výbor strany a hnutí</a:t>
            </a:r>
            <a:r>
              <a:rPr lang="cs-CZ" dirty="0"/>
              <a:t>, který je oprávněn vyvíjet pouze činnost směřující ke vzniku strany a hnutí. </a:t>
            </a:r>
          </a:p>
          <a:p>
            <a:pPr fontAlgn="ctr"/>
            <a:r>
              <a:rPr lang="cs-CZ" dirty="0"/>
              <a:t>Členy přípravného výboru musí být občané, kteří dosáhli věku 18 let. Návrh na registraci podepíší všichni členové přípravného výboru a uvedou svoje jména a příjmení, data narození a bydliště. Dále uvedou, kdo z členů přípravného výboru je zmocněn jednat jejich jménem. K návrhu na registraci přípravný výbor </a:t>
            </a:r>
            <a:r>
              <a:rPr lang="cs-CZ" dirty="0" smtClean="0"/>
              <a:t>připojí:</a:t>
            </a:r>
            <a:endParaRPr lang="cs-CZ" dirty="0"/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petici alespoň jednoho </a:t>
            </a:r>
            <a:r>
              <a:rPr lang="cs-CZ" dirty="0">
                <a:solidFill>
                  <a:srgbClr val="FF0000"/>
                </a:solidFill>
              </a:rPr>
              <a:t>tisíce občanů </a:t>
            </a:r>
            <a:r>
              <a:rPr lang="cs-CZ" dirty="0"/>
              <a:t>požadujících, aby strana a hnutí vznikly. K podpisu pod peticí musí občan uvést své jméno a příjmení, datum narození a bydliště,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>
                <a:solidFill>
                  <a:srgbClr val="FF0000"/>
                </a:solidFill>
              </a:rPr>
              <a:t>stanovy</a:t>
            </a:r>
            <a:r>
              <a:rPr lang="cs-CZ" dirty="0"/>
              <a:t> (organizační řád) 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1880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Postavení ministerstva vnitra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Registraci</a:t>
            </a:r>
            <a:r>
              <a:rPr lang="cs-CZ" dirty="0" smtClean="0"/>
              <a:t> provede MV a zapíše politickou stranu  do rejstříku stran a hnutí</a:t>
            </a:r>
          </a:p>
          <a:p>
            <a:r>
              <a:rPr lang="cs-CZ" dirty="0">
                <a:solidFill>
                  <a:srgbClr val="FF0000"/>
                </a:solidFill>
              </a:rPr>
              <a:t>Rejstřík stran a hnutí </a:t>
            </a:r>
            <a:r>
              <a:rPr lang="cs-CZ" dirty="0"/>
              <a:t>vedený </a:t>
            </a:r>
            <a:r>
              <a:rPr lang="cs-CZ" dirty="0" smtClean="0"/>
              <a:t>MV je </a:t>
            </a:r>
            <a:r>
              <a:rPr lang="cs-CZ" dirty="0"/>
              <a:t>veřejný seznam, do kterého se zapisují nebo vyznačují zákonem stanovené údaje týkající se stran a hnutí. Jeho součástí je sbírka listin obsahující stanovy, usnesení o ustavení orgánů, usnesení o změně stanov a usnesení o zrušení strany a hnutí. </a:t>
            </a:r>
            <a:endParaRPr lang="cs-CZ" dirty="0" smtClean="0"/>
          </a:p>
          <a:p>
            <a:r>
              <a:rPr lang="cs-CZ" dirty="0" smtClean="0"/>
              <a:t>Rejstřík</a:t>
            </a:r>
            <a:r>
              <a:rPr lang="cs-CZ" dirty="0"/>
              <a:t> stran a hnutí je každému přístupný. Každý má právo do něj nahlížet, pořizovat si kopie a </a:t>
            </a:r>
            <a:r>
              <a:rPr lang="cs-CZ" dirty="0" smtClean="0"/>
              <a:t>výpisy.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8920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Zánik politické strany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ctr"/>
            <a:r>
              <a:rPr lang="cs-CZ" dirty="0"/>
              <a:t>Strana a hnutí zanikají dnem, </a:t>
            </a:r>
            <a:r>
              <a:rPr lang="cs-CZ" dirty="0" smtClean="0"/>
              <a:t>kdy MV provede </a:t>
            </a:r>
            <a:r>
              <a:rPr lang="cs-CZ" dirty="0">
                <a:solidFill>
                  <a:srgbClr val="FF0000"/>
                </a:solidFill>
              </a:rPr>
              <a:t>výmaz strany</a:t>
            </a:r>
            <a:r>
              <a:rPr lang="cs-CZ" dirty="0"/>
              <a:t> a hnutí ze seznamu stran a </a:t>
            </a:r>
            <a:r>
              <a:rPr lang="cs-CZ" dirty="0" smtClean="0"/>
              <a:t>hnutí. </a:t>
            </a:r>
            <a:r>
              <a:rPr lang="cs-CZ" dirty="0"/>
              <a:t>Před provedením výmazu ministerstvo zkoumá, zda jeho provedení nebrání probíhající trestní stíhání proti straně a hnutí nebo výkon trestu, který jim byl uložen podle jiného právního předpisu.</a:t>
            </a:r>
          </a:p>
          <a:p>
            <a:pPr fontAlgn="ctr"/>
            <a:r>
              <a:rPr lang="cs-CZ" dirty="0" smtClean="0"/>
              <a:t>Návrh </a:t>
            </a:r>
            <a:r>
              <a:rPr lang="cs-CZ" dirty="0"/>
              <a:t>na výmaz podává ministerstvu příslušný orgán strany a hnutí do 10 dnů od zrušení strany a hnutí, pokud </a:t>
            </a:r>
            <a:r>
              <a:rPr lang="cs-CZ" dirty="0" smtClean="0"/>
              <a:t>strana a</a:t>
            </a:r>
            <a:r>
              <a:rPr lang="cs-CZ" dirty="0"/>
              <a:t> hnutí byly zrušeny bez likvidace; pokud strana a hnutí byly zrušeny s likvidací, podá tento návrh likvidátor do 10 dnů po skončení likvidace. </a:t>
            </a:r>
          </a:p>
          <a:p>
            <a:pPr fontAlgn="ctr"/>
            <a:r>
              <a:rPr lang="cs-CZ" dirty="0" smtClean="0"/>
              <a:t>Zániku</a:t>
            </a:r>
            <a:r>
              <a:rPr lang="cs-CZ" dirty="0"/>
              <a:t> strany a hnutí předchází jejich zrušení, a to buď bez likvidace, přechází-li jejich veškerý majetek a závazky na právního nástupce, anebo s likvidací, pokud jejich veškerý majetek a závazky takto nepřecházejí.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32479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274</Words>
  <Application>Microsoft Macintosh PowerPoint</Application>
  <PresentationFormat>Širokoúhlá obrazovka</PresentationFormat>
  <Paragraphs>86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Arial</vt:lpstr>
      <vt:lpstr>Motiv Office</vt:lpstr>
      <vt:lpstr>Politické strany</vt:lpstr>
      <vt:lpstr>Právo sdružovat se v politických stranách </vt:lpstr>
      <vt:lpstr>Kdo může  být členem politické strany</vt:lpstr>
      <vt:lpstr>Právní postavení politické strany</vt:lpstr>
      <vt:lpstr>Omezení práva zakládat  politickou stranu</vt:lpstr>
      <vt:lpstr>Oddělení politické strany  od státu</vt:lpstr>
      <vt:lpstr>Vznik politické strany</vt:lpstr>
      <vt:lpstr>Postavení ministerstva vnitra </vt:lpstr>
      <vt:lpstr>Zánik politické strany</vt:lpstr>
      <vt:lpstr>Zrušení politické strany</vt:lpstr>
      <vt:lpstr>Pozastavení a zrušení  politické strany</vt:lpstr>
      <vt:lpstr>Hospodaření politických stran</vt:lpstr>
      <vt:lpstr>Příjmy politické strany</vt:lpstr>
      <vt:lpstr>Úřad pro dohled nad hospodařením politických stran a hnutí</vt:lpstr>
      <vt:lpstr>Čtyři členové  úřadu </vt:lpstr>
      <vt:lpstr>Příspěvek ze státního  rozpočtu</vt:lpstr>
      <vt:lpstr>Výše příspěvku ze státního  rozpočtu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Politické strany</dc:title>
  <dc:creator>Cyril Svoboda</dc:creator>
  <cp:lastModifiedBy>Cyril Svoboda</cp:lastModifiedBy>
  <cp:revision>10</cp:revision>
  <dcterms:created xsi:type="dcterms:W3CDTF">2016-11-20T20:33:32Z</dcterms:created>
  <dcterms:modified xsi:type="dcterms:W3CDTF">2016-11-20T21:55:58Z</dcterms:modified>
</cp:coreProperties>
</file>