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1" r:id="rId3"/>
    <p:sldId id="257" r:id="rId4"/>
    <p:sldId id="258" r:id="rId5"/>
    <p:sldId id="259" r:id="rId6"/>
    <p:sldId id="265" r:id="rId7"/>
    <p:sldId id="260" r:id="rId8"/>
    <p:sldId id="287" r:id="rId9"/>
    <p:sldId id="288" r:id="rId10"/>
    <p:sldId id="289" r:id="rId11"/>
    <p:sldId id="290" r:id="rId12"/>
    <p:sldId id="266" r:id="rId13"/>
    <p:sldId id="261" r:id="rId14"/>
    <p:sldId id="263" r:id="rId15"/>
    <p:sldId id="262" r:id="rId16"/>
    <p:sldId id="264" r:id="rId17"/>
    <p:sldId id="281" r:id="rId18"/>
    <p:sldId id="285" r:id="rId19"/>
    <p:sldId id="286" r:id="rId20"/>
    <p:sldId id="283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80" r:id="rId29"/>
    <p:sldId id="274" r:id="rId30"/>
    <p:sldId id="275" r:id="rId31"/>
    <p:sldId id="276" r:id="rId32"/>
    <p:sldId id="277" r:id="rId33"/>
    <p:sldId id="278" r:id="rId34"/>
    <p:sldId id="279" r:id="rId35"/>
    <p:sldId id="282" r:id="rId36"/>
    <p:sldId id="284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41"/>
    <p:restoredTop sz="93609"/>
  </p:normalViewPr>
  <p:slideViewPr>
    <p:cSldViewPr snapToGrid="0" snapToObjects="1">
      <p:cViewPr varScale="1">
        <p:scale>
          <a:sx n="129" d="100"/>
          <a:sy n="129" d="100"/>
        </p:scale>
        <p:origin x="3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1F2-4FE8-2640-B362-B177B043D3EC}" type="datetimeFigureOut">
              <a:rPr lang="cs-CZ" smtClean="0"/>
              <a:t>11.10.17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07EF-7E6D-9B46-B697-020C05827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58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1F2-4FE8-2640-B362-B177B043D3EC}" type="datetimeFigureOut">
              <a:rPr lang="cs-CZ" smtClean="0"/>
              <a:t>11.10.17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07EF-7E6D-9B46-B697-020C05827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7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1F2-4FE8-2640-B362-B177B043D3EC}" type="datetimeFigureOut">
              <a:rPr lang="cs-CZ" smtClean="0"/>
              <a:t>11.10.17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07EF-7E6D-9B46-B697-020C05827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06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1F2-4FE8-2640-B362-B177B043D3EC}" type="datetimeFigureOut">
              <a:rPr lang="cs-CZ" smtClean="0"/>
              <a:t>11.10.17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07EF-7E6D-9B46-B697-020C05827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08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1F2-4FE8-2640-B362-B177B043D3EC}" type="datetimeFigureOut">
              <a:rPr lang="cs-CZ" smtClean="0"/>
              <a:t>11.10.17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07EF-7E6D-9B46-B697-020C05827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34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1F2-4FE8-2640-B362-B177B043D3EC}" type="datetimeFigureOut">
              <a:rPr lang="cs-CZ" smtClean="0"/>
              <a:t>11.10.17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07EF-7E6D-9B46-B697-020C05827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18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1F2-4FE8-2640-B362-B177B043D3EC}" type="datetimeFigureOut">
              <a:rPr lang="cs-CZ" smtClean="0"/>
              <a:t>11.10.17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07EF-7E6D-9B46-B697-020C05827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02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1F2-4FE8-2640-B362-B177B043D3EC}" type="datetimeFigureOut">
              <a:rPr lang="cs-CZ" smtClean="0"/>
              <a:t>11.10.17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07EF-7E6D-9B46-B697-020C05827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487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1F2-4FE8-2640-B362-B177B043D3EC}" type="datetimeFigureOut">
              <a:rPr lang="cs-CZ" smtClean="0"/>
              <a:t>11.10.17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07EF-7E6D-9B46-B697-020C05827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15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1F2-4FE8-2640-B362-B177B043D3EC}" type="datetimeFigureOut">
              <a:rPr lang="cs-CZ" smtClean="0"/>
              <a:t>11.10.17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07EF-7E6D-9B46-B697-020C05827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732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1F2-4FE8-2640-B362-B177B043D3EC}" type="datetimeFigureOut">
              <a:rPr lang="cs-CZ" smtClean="0"/>
              <a:t>11.10.17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07EF-7E6D-9B46-B697-020C05827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22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E01F2-4FE8-2640-B362-B177B043D3EC}" type="datetimeFigureOut">
              <a:rPr lang="cs-CZ" smtClean="0"/>
              <a:t>11.10.17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E07EF-7E6D-9B46-B697-020C05827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48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Prameny práva a zákonodárný proces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Policejní akademie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298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Přímá použitelnost nařízení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>
                <a:ea typeface="ＭＳ Ｐゴシック" charset="-128"/>
              </a:rPr>
              <a:t>Zavazuje v celém rozsahu: nelze přistupovat k jednotlivým ustanovením selektivně, všechna mají stejnou právní sílu a závaznost. </a:t>
            </a:r>
          </a:p>
          <a:p>
            <a:r>
              <a:rPr lang="cs-CZ" altLang="cs-CZ" dirty="0" smtClean="0">
                <a:ea typeface="ＭＳ Ｐゴシック" charset="-128"/>
              </a:rPr>
              <a:t>Je přímo použitelné bez nutnosti zajistit ji prostřednictvím vnitrostátních předpisů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149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</a:t>
            </a:r>
            <a:r>
              <a:rPr lang="cs-CZ" dirty="0" smtClean="0"/>
              <a:t>ozhodnutí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>
                <a:ea typeface="ＭＳ Ｐゴシック" charset="-128"/>
              </a:rPr>
              <a:t>Rozhodnutí je závazné v celém rozsahu. </a:t>
            </a:r>
          </a:p>
          <a:p>
            <a:r>
              <a:rPr lang="cs-CZ" altLang="cs-CZ" dirty="0" smtClean="0">
                <a:ea typeface="ＭＳ Ｐゴシック" charset="-128"/>
              </a:rPr>
              <a:t>Pokud jsou v něm uvedeni ti, jimž je určeno, je závazné pouze pro 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756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Evropské právo jako součást právního řádu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smlouvou mohou být některé pravomoci orgánů České republiky přeneseny na mezinárodní organizaci nebo instituci</a:t>
            </a:r>
            <a:r>
              <a:rPr lang="cs-CZ" dirty="0" smtClean="0"/>
              <a:t>.</a:t>
            </a:r>
          </a:p>
          <a:p>
            <a:r>
              <a:rPr lang="cs-CZ" dirty="0"/>
              <a:t>K ratifikaci mezinárodní smlouvy </a:t>
            </a:r>
            <a:r>
              <a:rPr lang="cs-CZ" dirty="0" smtClean="0"/>
              <a:t> </a:t>
            </a:r>
            <a:r>
              <a:rPr lang="cs-CZ" dirty="0"/>
              <a:t>je třeba souhlasu Parlamentu, nestanoví-li ústavní zákon, že k ratifikaci je třeba souhlasu daného v referendu.</a:t>
            </a:r>
          </a:p>
        </p:txBody>
      </p:sp>
    </p:spTree>
    <p:extLst>
      <p:ext uri="{BB962C8B-B14F-4D97-AF65-F5344CB8AC3E}">
        <p14:creationId xmlns:p14="http://schemas.microsoft.com/office/powerpoint/2010/main" val="664915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Zakládací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>
                <a:ea typeface="ＭＳ Ｐゴシック" charset="-128"/>
              </a:rPr>
              <a:t>Smlouva o Evropské unii (SEU) byla podepsána 7. února 1992 v Maastrichtu a vstoupila v platnost 1. listopadu 1993. </a:t>
            </a:r>
          </a:p>
          <a:p>
            <a:r>
              <a:rPr lang="cs-CZ" altLang="cs-CZ" dirty="0" smtClean="0">
                <a:ea typeface="ＭＳ Ｐゴシック" charset="-128"/>
              </a:rPr>
              <a:t>Smlouva o fungování EU (SFEU) </a:t>
            </a:r>
            <a:r>
              <a:rPr lang="en-US" altLang="cs-CZ" dirty="0" err="1" smtClean="0">
                <a:ea typeface="ＭＳ Ｐゴシック" charset="-128"/>
              </a:rPr>
              <a:t>podepsána</a:t>
            </a:r>
            <a:r>
              <a:rPr lang="en-US" altLang="cs-CZ" dirty="0" smtClean="0">
                <a:ea typeface="ＭＳ Ｐゴシック" charset="-128"/>
              </a:rPr>
              <a:t> 13. </a:t>
            </a:r>
            <a:r>
              <a:rPr lang="en-US" altLang="cs-CZ" dirty="0" err="1" smtClean="0">
                <a:ea typeface="ＭＳ Ｐゴシック" charset="-128"/>
              </a:rPr>
              <a:t>prosince</a:t>
            </a:r>
            <a:r>
              <a:rPr lang="en-US" altLang="cs-CZ" dirty="0" smtClean="0">
                <a:ea typeface="ＭＳ Ｐゴシック" charset="-128"/>
              </a:rPr>
              <a:t> 2007 v </a:t>
            </a:r>
            <a:r>
              <a:rPr lang="en-US" altLang="cs-CZ" dirty="0" err="1" smtClean="0">
                <a:ea typeface="ＭＳ Ｐゴシック" charset="-128"/>
              </a:rPr>
              <a:t>Lisabonu</a:t>
            </a:r>
            <a:r>
              <a:rPr lang="en-US" altLang="cs-CZ" dirty="0" smtClean="0">
                <a:ea typeface="ＭＳ Ｐゴシック" charset="-128"/>
              </a:rPr>
              <a:t>, </a:t>
            </a:r>
          </a:p>
          <a:p>
            <a:pPr marL="0" indent="0">
              <a:buFont typeface="Arial" charset="0"/>
              <a:buNone/>
            </a:pPr>
            <a:r>
              <a:rPr lang="en-US" altLang="cs-CZ" dirty="0" err="1" smtClean="0">
                <a:ea typeface="ＭＳ Ｐゴシック" charset="-128"/>
              </a:rPr>
              <a:t>Českou</a:t>
            </a:r>
            <a:r>
              <a:rPr lang="en-US" altLang="cs-CZ" dirty="0" smtClean="0">
                <a:ea typeface="ＭＳ Ｐゴシック" charset="-128"/>
              </a:rPr>
              <a:t> </a:t>
            </a:r>
            <a:r>
              <a:rPr lang="en-US" altLang="cs-CZ" dirty="0" err="1" smtClean="0">
                <a:ea typeface="ＭＳ Ｐゴシック" charset="-128"/>
              </a:rPr>
              <a:t>republikou</a:t>
            </a:r>
            <a:r>
              <a:rPr lang="en-US" altLang="cs-CZ" dirty="0" smtClean="0">
                <a:ea typeface="ＭＳ Ｐゴシック" charset="-128"/>
              </a:rPr>
              <a:t> </a:t>
            </a:r>
            <a:r>
              <a:rPr lang="en-US" altLang="cs-CZ" dirty="0" err="1" smtClean="0">
                <a:ea typeface="ＭＳ Ｐゴシック" charset="-128"/>
              </a:rPr>
              <a:t>byla</a:t>
            </a:r>
            <a:r>
              <a:rPr lang="en-US" altLang="cs-CZ" dirty="0" smtClean="0">
                <a:ea typeface="ＭＳ Ｐゴシック" charset="-128"/>
              </a:rPr>
              <a:t> </a:t>
            </a:r>
            <a:r>
              <a:rPr lang="en-US" altLang="cs-CZ" dirty="0" err="1" smtClean="0">
                <a:ea typeface="ＭＳ Ｐゴシック" charset="-128"/>
              </a:rPr>
              <a:t>ratifikována</a:t>
            </a:r>
            <a:r>
              <a:rPr lang="en-US" altLang="cs-CZ" dirty="0" smtClean="0">
                <a:ea typeface="ＭＳ Ｐゴシック" charset="-128"/>
              </a:rPr>
              <a:t> 3. </a:t>
            </a:r>
            <a:r>
              <a:rPr lang="en-US" altLang="cs-CZ" dirty="0" err="1" smtClean="0">
                <a:ea typeface="ＭＳ Ｐゴシック" charset="-128"/>
              </a:rPr>
              <a:t>listopadu</a:t>
            </a:r>
            <a:r>
              <a:rPr lang="en-US" altLang="cs-CZ" dirty="0" smtClean="0">
                <a:ea typeface="ＭＳ Ｐゴシック" charset="-128"/>
              </a:rPr>
              <a:t> 2009. </a:t>
            </a:r>
          </a:p>
          <a:p>
            <a:pPr marL="0" indent="0">
              <a:buFont typeface="Arial" charset="0"/>
              <a:buNone/>
            </a:pPr>
            <a:r>
              <a:rPr lang="en-US" altLang="cs-CZ" dirty="0" err="1" smtClean="0">
                <a:ea typeface="ＭＳ Ｐゴシック" charset="-128"/>
              </a:rPr>
              <a:t>Vstoupila</a:t>
            </a:r>
            <a:r>
              <a:rPr lang="en-US" altLang="cs-CZ" dirty="0" smtClean="0">
                <a:ea typeface="ＭＳ Ｐゴシック" charset="-128"/>
              </a:rPr>
              <a:t> v </a:t>
            </a:r>
            <a:r>
              <a:rPr lang="en-US" altLang="cs-CZ" dirty="0" err="1" smtClean="0">
                <a:ea typeface="ＭＳ Ｐゴシック" charset="-128"/>
              </a:rPr>
              <a:t>platnost</a:t>
            </a:r>
            <a:r>
              <a:rPr lang="en-US" altLang="cs-CZ" dirty="0" smtClean="0">
                <a:ea typeface="ＭＳ Ｐゴシック" charset="-128"/>
              </a:rPr>
              <a:t> 1. </a:t>
            </a:r>
            <a:r>
              <a:rPr lang="en-US" altLang="cs-CZ" dirty="0" err="1" smtClean="0">
                <a:ea typeface="ＭＳ Ｐゴシック" charset="-128"/>
              </a:rPr>
              <a:t>prosince</a:t>
            </a:r>
            <a:r>
              <a:rPr lang="en-US" altLang="cs-CZ" dirty="0" smtClean="0">
                <a:ea typeface="ＭＳ Ｐゴシック" charset="-128"/>
              </a:rPr>
              <a:t> 2009. </a:t>
            </a:r>
          </a:p>
          <a:p>
            <a:endParaRPr lang="cs-CZ" altLang="cs-CZ" dirty="0" smtClean="0">
              <a:ea typeface="ＭＳ Ｐゴシック" charset="-128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612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Zákonodárný proces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Policejní akademie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867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Zákonodárná iniciativa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Návrh zákona může </a:t>
            </a:r>
            <a:r>
              <a:rPr lang="cs-CZ" dirty="0" smtClean="0"/>
              <a:t>podat: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</a:t>
            </a:r>
            <a:r>
              <a:rPr lang="cs-CZ" dirty="0" smtClean="0"/>
              <a:t>oslanec</a:t>
            </a:r>
            <a:r>
              <a:rPr lang="cs-CZ" dirty="0"/>
              <a:t>,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</a:t>
            </a:r>
            <a:r>
              <a:rPr lang="cs-CZ" dirty="0" smtClean="0"/>
              <a:t>kupina </a:t>
            </a:r>
            <a:r>
              <a:rPr lang="cs-CZ" dirty="0"/>
              <a:t>poslanců,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Senát</a:t>
            </a:r>
            <a:r>
              <a:rPr lang="cs-CZ" dirty="0"/>
              <a:t>,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</a:t>
            </a:r>
            <a:r>
              <a:rPr lang="cs-CZ" dirty="0" smtClean="0"/>
              <a:t>láda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Krajské zastupitelstvo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Za </a:t>
            </a:r>
            <a:r>
              <a:rPr lang="cs-CZ" dirty="0"/>
              <a:t>Senát, </a:t>
            </a:r>
            <a:r>
              <a:rPr lang="cs-CZ" dirty="0" smtClean="0"/>
              <a:t>Vládu </a:t>
            </a:r>
            <a:r>
              <a:rPr lang="cs-CZ" dirty="0"/>
              <a:t>a </a:t>
            </a:r>
            <a:r>
              <a:rPr lang="cs-CZ" dirty="0" smtClean="0"/>
              <a:t>krajské zastupitelstvo mohou </a:t>
            </a:r>
            <a:r>
              <a:rPr lang="cs-CZ" dirty="0"/>
              <a:t>jednat jen jejich členové, kteří byli takovým jednáním zvlášť pověřeni. Jde-li o návrh skupiny poslanců, odůvodní ho poslanec, který je jejím členem a kterého tím tato skupina pověří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Návrhy zákonů se podávají Poslanecké </a:t>
            </a:r>
            <a:r>
              <a:rPr lang="cs-CZ" dirty="0" smtClean="0"/>
              <a:t>sněmovně.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13511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Podmínky návrhu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Návrh zákona musí obsahovat přesné znění toho, na čem se má Sněmovna usnést</a:t>
            </a:r>
            <a:r>
              <a:rPr lang="cs-CZ" dirty="0" smtClean="0"/>
              <a:t>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Součástí návrhu zákona je důvodová zpráva, která odůvodňuje principy nové právní úpravy. Zhodnotí se v ní platný právní stav a vysvětlí nezbytnost nové úpravy v jejím celku (obecná část) i jednotlivá ustanovení (zvláštní část). </a:t>
            </a:r>
            <a:endParaRPr lang="cs-CZ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Důvodová </a:t>
            </a:r>
            <a:r>
              <a:rPr lang="cs-CZ" dirty="0"/>
              <a:t>zpráva obsahuje též předpokládaný hospodářský a finanční dosah navrhované úpravy, zejména nároky na státní rozpočet, rozpočty krajů a obcí a zhodnocení souladu návrhu zákona s mezinárodními smlouvami podle čl.10 Ústavy a s ústavním pořádkem České republiky.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61861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Vyjádření vlády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Vláda má právo vyjádřit se ke všem návrhům </a:t>
            </a:r>
            <a:r>
              <a:rPr lang="cs-CZ" dirty="0" smtClean="0"/>
              <a:t>zákonů.</a:t>
            </a:r>
          </a:p>
          <a:p>
            <a:r>
              <a:rPr lang="cs-CZ" dirty="0"/>
              <a:t>Nevyjádří-li se vláda do třiceti dnů od doby, kdy jí byl návrh zákona doručen, platí, že se vyjádřila kladně</a:t>
            </a:r>
            <a:r>
              <a:rPr lang="cs-CZ" dirty="0" smtClean="0"/>
              <a:t>.</a:t>
            </a:r>
          </a:p>
          <a:p>
            <a:r>
              <a:rPr lang="cs-CZ" dirty="0"/>
              <a:t>Vláda je oprávněna žádat, aby Poslanecká sněmovna skončila projednávání vládního návrhu zákona do tří měsíců od jeho předložení, pokud s tím vláda spojí žádost o vyslovení důvěry.</a:t>
            </a:r>
          </a:p>
        </p:txBody>
      </p:sp>
    </p:spTree>
    <p:extLst>
      <p:ext uri="{BB962C8B-B14F-4D97-AF65-F5344CB8AC3E}">
        <p14:creationId xmlns:p14="http://schemas.microsoft.com/office/powerpoint/2010/main" val="1685201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Legislativní pravidla Vlády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Legislativní rada vlády je poradní orgán vlády. Posuzuje návrhy právních norem, zda jsou: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</a:t>
            </a:r>
            <a:r>
              <a:rPr lang="cs-CZ" dirty="0"/>
              <a:t>souladu s právními předpisy vyšší právní síly a s nálezy Ústavního soudu a stal se organickou součástí celého právního řádu,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 souladu s mezinárodními smlouvami, jimiž je Česká republika vázána,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 souladu s právem Evropské unie,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koncipován přehledně a formulován jednoznačně, srozumitelně, jazykově a stylisticky bezvadně.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9946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Věcný záměr návrhu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Věcný </a:t>
            </a:r>
            <a:r>
              <a:rPr lang="cs-CZ" dirty="0"/>
              <a:t>záměr zákona </a:t>
            </a:r>
            <a:r>
              <a:rPr lang="cs-CZ" dirty="0" smtClean="0"/>
              <a:t>vypracovávají </a:t>
            </a:r>
            <a:r>
              <a:rPr lang="cs-CZ" dirty="0"/>
              <a:t>ministerstva a jiné ústřední orgány státní správy a předkládají jej k projednání vládě před vypracováním návrhu zákona, a to v případě, že věcný záměr je obsažen v plánu legislativních prací vlády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92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Právní vědomí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Společenská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individuální</a:t>
            </a:r>
            <a:r>
              <a:rPr lang="en-US" dirty="0" smtClean="0"/>
              <a:t> </a:t>
            </a:r>
            <a:r>
              <a:rPr lang="en-US" dirty="0" err="1" smtClean="0"/>
              <a:t>znalost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o </a:t>
            </a:r>
            <a:r>
              <a:rPr lang="en-US" dirty="0" err="1" smtClean="0"/>
              <a:t>povědomí</a:t>
            </a:r>
            <a:r>
              <a:rPr lang="en-US" dirty="0" smtClean="0"/>
              <a:t> o </a:t>
            </a:r>
            <a:r>
              <a:rPr lang="en-US" dirty="0" err="1" smtClean="0"/>
              <a:t>něm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Zahrnuje</a:t>
            </a:r>
            <a:r>
              <a:rPr lang="en-US" dirty="0" smtClean="0"/>
              <a:t>   </a:t>
            </a:r>
            <a:r>
              <a:rPr lang="en-US" dirty="0" err="1" smtClean="0"/>
              <a:t>názory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 </a:t>
            </a:r>
            <a:r>
              <a:rPr lang="en-US" dirty="0" err="1" smtClean="0"/>
              <a:t>právem</a:t>
            </a:r>
            <a:r>
              <a:rPr lang="en-US" dirty="0" smtClean="0"/>
              <a:t> je a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 </a:t>
            </a:r>
            <a:r>
              <a:rPr lang="en-US" dirty="0" err="1" smtClean="0"/>
              <a:t>není</a:t>
            </a:r>
            <a:r>
              <a:rPr lang="en-US" dirty="0" smtClean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 by </a:t>
            </a:r>
            <a:r>
              <a:rPr lang="en-US" dirty="0" err="1" smtClean="0"/>
              <a:t>právem</a:t>
            </a:r>
            <a:r>
              <a:rPr lang="en-US" dirty="0" smtClean="0"/>
              <a:t> </a:t>
            </a:r>
            <a:r>
              <a:rPr lang="en-US" dirty="0" err="1" smtClean="0"/>
              <a:t>mělo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30301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Právo prezidenta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Prezident republiky má </a:t>
            </a:r>
            <a:r>
              <a:rPr lang="cs-CZ" dirty="0"/>
              <a:t>právo vrátit Parlamentu přijatý zákon s výjimkou zákona </a:t>
            </a:r>
            <a:r>
              <a:rPr lang="cs-CZ" dirty="0" smtClean="0"/>
              <a:t>ústavního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7501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První čtení návrhu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 zákona se předkládá předsedovi Sněmovny.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 prvním čtení  se Sněmovna  může usnést: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že vrátí </a:t>
            </a:r>
            <a:r>
              <a:rPr lang="cs-CZ" dirty="0"/>
              <a:t>návrh zákona navrhovateli k dopracování nebo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že </a:t>
            </a:r>
            <a:r>
              <a:rPr lang="cs-CZ" dirty="0"/>
              <a:t>jej zamítne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Nerozhodne-li tak, přikáže návrh </a:t>
            </a:r>
            <a:r>
              <a:rPr lang="cs-CZ" dirty="0" smtClean="0"/>
              <a:t>zákona k</a:t>
            </a:r>
            <a:r>
              <a:rPr lang="cs-CZ" dirty="0"/>
              <a:t> projednání garančnímu výboru, popřípadě dalšímu výboru nebo </a:t>
            </a:r>
            <a:r>
              <a:rPr lang="cs-CZ" dirty="0" smtClean="0"/>
              <a:t>výborům. </a:t>
            </a:r>
            <a:r>
              <a:rPr lang="cs-CZ" dirty="0"/>
              <a:t>Lhůta pro projednání návrhu zákona ve výboru je 60 dnů od rozhodnutí o jeho přikázání výboru k projednání.</a:t>
            </a:r>
          </a:p>
        </p:txBody>
      </p:sp>
    </p:spTree>
    <p:extLst>
      <p:ext uri="{BB962C8B-B14F-4D97-AF65-F5344CB8AC3E}">
        <p14:creationId xmlns:p14="http://schemas.microsoft.com/office/powerpoint/2010/main" val="12354608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Druhé čtení návrhu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 druhém čtení uvede návrh zákona navrhovatel. </a:t>
            </a:r>
            <a:endParaRPr lang="cs-CZ" dirty="0" smtClean="0"/>
          </a:p>
          <a:p>
            <a:r>
              <a:rPr lang="cs-CZ" dirty="0" smtClean="0"/>
              <a:t>Po </a:t>
            </a:r>
            <a:r>
              <a:rPr lang="cs-CZ" dirty="0"/>
              <a:t>navrhovateli vystoupí zpravodaj garančního výboru, popřípadě zpravodajové dalších výborů s informací o projednání návrhu zákona ve výboru. </a:t>
            </a: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/>
              <a:t>výbor doporučí Sněmovně přijmout k návrhu zákona pozměňovací návrhy, zpravodaj výboru je odůvodní</a:t>
            </a:r>
            <a:r>
              <a:rPr lang="cs-CZ" dirty="0" smtClean="0"/>
              <a:t>.</a:t>
            </a:r>
          </a:p>
          <a:p>
            <a:r>
              <a:rPr lang="cs-CZ" dirty="0"/>
              <a:t>O návrhu zákona se koná obecná rozprava. Po obecné rozpravě může Sněmovna vrátit návrh </a:t>
            </a:r>
            <a:r>
              <a:rPr lang="cs-CZ" dirty="0" smtClean="0"/>
              <a:t>zákona garančnímu </a:t>
            </a:r>
            <a:r>
              <a:rPr lang="cs-CZ" dirty="0"/>
              <a:t>výboru k novému </a:t>
            </a:r>
            <a:r>
              <a:rPr lang="cs-CZ" dirty="0" smtClean="0"/>
              <a:t>projednání</a:t>
            </a:r>
          </a:p>
          <a:p>
            <a:r>
              <a:rPr lang="cs-CZ" dirty="0" smtClean="0"/>
              <a:t>Pak proběhne podrobná rozprava. </a:t>
            </a:r>
            <a:r>
              <a:rPr lang="cs-CZ" dirty="0"/>
              <a:t>Během podrobné rozpravy se předkládají k návrhu zákona pozměňovací, popřípadě jiné návrhy</a:t>
            </a:r>
            <a:r>
              <a:rPr lang="cs-CZ" dirty="0" smtClean="0"/>
              <a:t>.</a:t>
            </a:r>
          </a:p>
          <a:p>
            <a:r>
              <a:rPr lang="cs-CZ" dirty="0"/>
              <a:t>I po podrobné rozpravě může Sněmovna vrátit návrh zákona garančnímu výboru k novému </a:t>
            </a:r>
            <a:r>
              <a:rPr lang="cs-CZ" dirty="0" smtClean="0"/>
              <a:t>projednání.</a:t>
            </a:r>
          </a:p>
          <a:p>
            <a:r>
              <a:rPr lang="cs-CZ" dirty="0"/>
              <a:t>Pokud zazněl ve druhém čtení návrh na zamítnutí návrhu zákona, Sněmovna o něm hlasuje ve třetím čtení po ukončení rozpravy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79374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Třetí čtení návrhu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Třetí čtení návrhu zákona lze zahájit nejdříve za 14 dnů od doručení souhrnu podaných pozměňovacích, popřípadě jiných návrhů poslancům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Ve třetím čtení se koná rozprava, ve které </a:t>
            </a:r>
            <a:r>
              <a:rPr lang="cs-CZ" dirty="0" smtClean="0"/>
              <a:t>lze: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navrhnout pouze </a:t>
            </a:r>
            <a:r>
              <a:rPr lang="cs-CZ" dirty="0"/>
              <a:t>opravu legislativně technických chyb, gramatických chyb, chyb písemných nebo tiskových, úpravy, které logicky vyplývají z přednesených pozměňovacích návrhů, popřípadě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podat </a:t>
            </a:r>
            <a:r>
              <a:rPr lang="cs-CZ" dirty="0"/>
              <a:t>návrh na opakování druhého čtení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Na </a:t>
            </a:r>
            <a:r>
              <a:rPr lang="cs-CZ" dirty="0"/>
              <a:t>závěr třetího čtení Sněmovna nejdříve </a:t>
            </a:r>
            <a:r>
              <a:rPr lang="cs-CZ" dirty="0" smtClean="0"/>
              <a:t>hlasuje: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</a:t>
            </a:r>
            <a:r>
              <a:rPr lang="cs-CZ" dirty="0"/>
              <a:t> návrzích na zamítnutí návrhu zákona vznesených ve druhém čtení, poté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</a:t>
            </a:r>
            <a:r>
              <a:rPr lang="cs-CZ" dirty="0"/>
              <a:t> pozměňovacích, popřípadě jiných návrzích k návrhu </a:t>
            </a:r>
            <a:r>
              <a:rPr lang="cs-CZ" dirty="0" smtClean="0"/>
              <a:t>zákona</a:t>
            </a:r>
            <a:r>
              <a:rPr lang="cs-CZ" dirty="0"/>
              <a:t> 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</a:t>
            </a:r>
            <a:r>
              <a:rPr lang="cs-CZ" dirty="0" smtClean="0"/>
              <a:t>oté </a:t>
            </a:r>
            <a:r>
              <a:rPr lang="cs-CZ" dirty="0"/>
              <a:t>se sněmovna usnese, zda s návrhem zákona vyslovuje souhlas.</a:t>
            </a:r>
          </a:p>
        </p:txBody>
      </p:sp>
    </p:spTree>
    <p:extLst>
      <p:ext uri="{BB962C8B-B14F-4D97-AF65-F5344CB8AC3E}">
        <p14:creationId xmlns:p14="http://schemas.microsoft.com/office/powerpoint/2010/main" val="12660242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ctr"/>
            <a:r>
              <a:rPr lang="cs-CZ" b="1" dirty="0"/>
              <a:t>Účast Senátu </a:t>
            </a:r>
            <a:r>
              <a:rPr lang="cs-CZ" b="1" dirty="0" smtClean="0"/>
              <a:t>v </a:t>
            </a:r>
            <a:r>
              <a:rPr lang="cs-CZ" b="1" dirty="0"/>
              <a:t>zákonodárném procesu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Návrh zákona, s nímž Sněmovna vyslovila souhlas, zašle její předseda bez zbytečného odkladu </a:t>
            </a:r>
            <a:r>
              <a:rPr lang="cs-CZ" dirty="0" smtClean="0"/>
              <a:t>Senátu.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Schválí-li Senát návrh zákona, s nímž vyslovila Sněmovna souhlas, </a:t>
            </a:r>
            <a:r>
              <a:rPr lang="cs-CZ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Neusnese  se </a:t>
            </a:r>
            <a:r>
              <a:rPr lang="cs-CZ" dirty="0"/>
              <a:t>k němu do 30 dnů od jeho postoupení </a:t>
            </a:r>
            <a:r>
              <a:rPr lang="cs-CZ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</a:t>
            </a:r>
            <a:r>
              <a:rPr lang="cs-CZ" dirty="0" smtClean="0"/>
              <a:t>yjádří </a:t>
            </a:r>
            <a:r>
              <a:rPr lang="cs-CZ" dirty="0"/>
              <a:t>usnesením vůli nezabývat se takovým návrhem,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 </a:t>
            </a:r>
            <a:r>
              <a:rPr lang="cs-CZ" dirty="0"/>
              <a:t>návrh zákona přijat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Jestliže Senát návrh zákona usnesením zamítne, předseda jej na nejbližší </a:t>
            </a:r>
            <a:r>
              <a:rPr lang="cs-CZ" dirty="0" smtClean="0"/>
              <a:t>schůzi předloží </a:t>
            </a:r>
            <a:r>
              <a:rPr lang="cs-CZ" dirty="0"/>
              <a:t>Sněmovně, aby o něm hlasovala znovu. Návrh zákona je přijat, schválí-li jej Sněmovna nadpoloviční většinou všech poslanců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Jestliže Senát vrátí Sněmovně návrh zákona s pozměňovacími návrhy, předseda jej na nejbližší </a:t>
            </a:r>
            <a:r>
              <a:rPr lang="cs-CZ" dirty="0" smtClean="0"/>
              <a:t>schůzi </a:t>
            </a:r>
            <a:r>
              <a:rPr lang="cs-CZ" dirty="0"/>
              <a:t>předloží Sněmovně znovu, aby o něm hlasovala ve znění schváleném Senátem; přijme-li Sněmovna usnesení, jímž vysloví souhlas s návrhem Senátu, je návrh zákona </a:t>
            </a:r>
            <a:r>
              <a:rPr lang="cs-CZ" dirty="0" smtClean="0"/>
              <a:t>přijat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6178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Veto Poslanecké sněmovny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Neschválí-li Sněmovna návrh zákona ve znění schváleném Senátem, hlasuje znovu o návrhu zákona ve znění, ve kterém byl postoupen Senátu. </a:t>
            </a:r>
            <a:endParaRPr lang="cs-CZ" dirty="0" smtClean="0"/>
          </a:p>
          <a:p>
            <a:r>
              <a:rPr lang="cs-CZ" dirty="0" smtClean="0"/>
              <a:t>Návrh </a:t>
            </a:r>
            <a:r>
              <a:rPr lang="cs-CZ" dirty="0"/>
              <a:t>zákona je přijat, schválí-li jej Sněmovna nadpoloviční většinou všech poslanců.</a:t>
            </a:r>
          </a:p>
        </p:txBody>
      </p:sp>
    </p:spTree>
    <p:extLst>
      <p:ext uri="{BB962C8B-B14F-4D97-AF65-F5344CB8AC3E}">
        <p14:creationId xmlns:p14="http://schemas.microsoft.com/office/powerpoint/2010/main" val="9780970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Účast prezidenta republiky v zákonodárném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Předseda Sněmovny postoupí přijatý zákon prezidentu </a:t>
            </a:r>
            <a:r>
              <a:rPr lang="cs-CZ" dirty="0" smtClean="0"/>
              <a:t>republiky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/>
              <a:t>Vrátí-li prezident republiky přijatý zákon Sněmovně do 15 dnů ode dne, kdy mu byl postoupen, doručí se vrácený zákon a stanovisko prezidenta poslancům. </a:t>
            </a:r>
            <a:endParaRPr lang="cs-CZ" dirty="0" smtClean="0"/>
          </a:p>
          <a:p>
            <a:r>
              <a:rPr lang="cs-CZ" dirty="0" smtClean="0"/>
              <a:t>Předseda </a:t>
            </a:r>
            <a:r>
              <a:rPr lang="cs-CZ" dirty="0"/>
              <a:t>předloží vrácený zákon Sněmovně na nejbližší </a:t>
            </a:r>
            <a:r>
              <a:rPr lang="cs-CZ" dirty="0" smtClean="0"/>
              <a:t>schůzi. </a:t>
            </a:r>
          </a:p>
          <a:p>
            <a:r>
              <a:rPr lang="cs-CZ" dirty="0" smtClean="0"/>
              <a:t>Pozměňovací </a:t>
            </a:r>
            <a:r>
              <a:rPr lang="cs-CZ" dirty="0"/>
              <a:t>návrhy nejsou přípustné. </a:t>
            </a:r>
            <a:endParaRPr lang="cs-CZ" dirty="0" smtClean="0"/>
          </a:p>
          <a:p>
            <a:r>
              <a:rPr lang="cs-CZ" dirty="0" smtClean="0"/>
              <a:t>Setrvá-li </a:t>
            </a:r>
            <a:r>
              <a:rPr lang="cs-CZ" dirty="0"/>
              <a:t>Sněmovna na vráceném zákonu nadpoloviční většinou všech poslanců, zákon se vyhlásí. </a:t>
            </a:r>
            <a:endParaRPr lang="cs-CZ" dirty="0" smtClean="0"/>
          </a:p>
          <a:p>
            <a:r>
              <a:rPr lang="cs-CZ" dirty="0" smtClean="0"/>
              <a:t>Jinak </a:t>
            </a:r>
            <a:r>
              <a:rPr lang="cs-CZ" dirty="0"/>
              <a:t>platí, že zákon nebyl přijat</a:t>
            </a:r>
          </a:p>
        </p:txBody>
      </p:sp>
    </p:spTree>
    <p:extLst>
      <p:ext uri="{BB962C8B-B14F-4D97-AF65-F5344CB8AC3E}">
        <p14:creationId xmlns:p14="http://schemas.microsoft.com/office/powerpoint/2010/main" val="10148030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Legislativní proces ve stavu legislativní nouze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</a:t>
            </a:r>
            <a:r>
              <a:rPr lang="cs-CZ" dirty="0"/>
              <a:t>mimořádných okolností, kdy jsou zásadním způsobem ohrožena základní práva a svobody občanů nebo bezpečnost státu nebo kdy státu hrozí značné hospodářské škody, vyhlásí předseda Sněmovny na návrh vlády stav legislativní nouze na určitou dobu. </a:t>
            </a:r>
            <a:endParaRPr lang="cs-CZ" dirty="0" smtClean="0"/>
          </a:p>
          <a:p>
            <a:r>
              <a:rPr lang="cs-CZ" dirty="0" smtClean="0"/>
              <a:t>Sněmovna </a:t>
            </a:r>
            <a:r>
              <a:rPr lang="cs-CZ" dirty="0"/>
              <a:t>může stav legislativní nouze zrušit nebo omezit dobu, na niž byl </a:t>
            </a:r>
            <a:r>
              <a:rPr lang="cs-CZ" dirty="0" smtClean="0"/>
              <a:t>vyhlášen.</a:t>
            </a:r>
          </a:p>
          <a:p>
            <a:r>
              <a:rPr lang="cs-CZ" dirty="0"/>
              <a:t>Ve stavu legislativní nouze může předseda Sněmovny na žádost vlády rozhodnout, že předložený vládní návrh zákona bude projednán ve zkráceném jednání.</a:t>
            </a:r>
          </a:p>
        </p:txBody>
      </p:sp>
    </p:spTree>
    <p:extLst>
      <p:ext uri="{BB962C8B-B14F-4D97-AF65-F5344CB8AC3E}">
        <p14:creationId xmlns:p14="http://schemas.microsoft.com/office/powerpoint/2010/main" val="8339321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Projednání státního rozpočtu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 zákona o státním rozpočtu a návrh státního závěrečného účtu podává vláda</a:t>
            </a:r>
            <a:r>
              <a:rPr lang="cs-CZ" dirty="0" smtClean="0"/>
              <a:t>.</a:t>
            </a:r>
          </a:p>
          <a:p>
            <a:r>
              <a:rPr lang="cs-CZ" dirty="0"/>
              <a:t>Tyto návrhy projednává na veřejné schůzi a usnáší se o nich jen Poslanecká sněmovna.</a:t>
            </a:r>
          </a:p>
        </p:txBody>
      </p:sp>
    </p:spTree>
    <p:extLst>
      <p:ext uri="{BB962C8B-B14F-4D97-AF65-F5344CB8AC3E}">
        <p14:creationId xmlns:p14="http://schemas.microsoft.com/office/powerpoint/2010/main" val="7419316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ctr"/>
            <a:r>
              <a:rPr lang="cs-CZ" b="1" dirty="0"/>
              <a:t>Projednávání návrhu </a:t>
            </a:r>
            <a:r>
              <a:rPr lang="cs-CZ" b="1" dirty="0" smtClean="0"/>
              <a:t>zákona o </a:t>
            </a:r>
            <a:r>
              <a:rPr lang="cs-CZ" b="1" dirty="0"/>
              <a:t>státním rozpočtu 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Vláda předloží návrh zákona o státním rozpočtu předsedovi Sněmovny nejpozději tři měsíce před začátkem rozpočtového roku. </a:t>
            </a:r>
            <a:endParaRPr lang="cs-CZ" dirty="0" smtClean="0"/>
          </a:p>
          <a:p>
            <a:r>
              <a:rPr lang="cs-CZ" dirty="0"/>
              <a:t>Předseda přikáže návrh zákona o státním rozpočtu k projednání rozpočtovému </a:t>
            </a:r>
            <a:r>
              <a:rPr lang="cs-CZ" dirty="0" smtClean="0"/>
              <a:t>výboru.</a:t>
            </a:r>
          </a:p>
          <a:p>
            <a:r>
              <a:rPr lang="cs-CZ" dirty="0"/>
              <a:t>Součástí zákona o státním rozpočtu nemohou být změny, doplnění nebo zrušení jiných zákonů.</a:t>
            </a:r>
          </a:p>
        </p:txBody>
      </p:sp>
    </p:spTree>
    <p:extLst>
      <p:ext uri="{BB962C8B-B14F-4D97-AF65-F5344CB8AC3E}">
        <p14:creationId xmlns:p14="http://schemas.microsoft.com/office/powerpoint/2010/main" val="1043918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Ústavní pořádek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indent="-323850"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Pojem zavedený </a:t>
            </a:r>
            <a:r>
              <a:rPr lang="cs-CZ" smtClean="0"/>
              <a:t>Ústavou </a:t>
            </a:r>
          </a:p>
          <a:p>
            <a:pPr marL="431800" indent="-323850"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/>
              <a:t>Jde </a:t>
            </a:r>
            <a:r>
              <a:rPr lang="cs-CZ" dirty="0" smtClean="0"/>
              <a:t>o neuzavřený soubor všech platných ústavních zákon</a:t>
            </a:r>
          </a:p>
          <a:p>
            <a:pPr marL="431800" indent="-323850"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Všechny tvoří  ústavu České republiky v širším smyslu</a:t>
            </a:r>
          </a:p>
          <a:p>
            <a:pPr marL="431800" indent="-323850">
              <a:buSzPct val="45000"/>
              <a:buFont typeface="Wingding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Přímo uvedené ústavní zákony:</a:t>
            </a:r>
          </a:p>
          <a:p>
            <a:pPr marL="431800" indent="-323850"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Ústava, Listina základních práv a svobod </a:t>
            </a:r>
          </a:p>
          <a:p>
            <a:pPr marL="431800" indent="-323850"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Nepřímo zmíněné ústavní zákony upravující  státní hranice a ústavní zákony přijaté ČNR po 6. 6. 1992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3576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ctr"/>
            <a:r>
              <a:rPr lang="cs-CZ" b="1" dirty="0"/>
              <a:t>Prvé čtení návrhu </a:t>
            </a:r>
            <a:r>
              <a:rPr lang="cs-CZ" b="1" dirty="0" smtClean="0"/>
              <a:t>zákona o </a:t>
            </a:r>
            <a:r>
              <a:rPr lang="cs-CZ" b="1" dirty="0"/>
              <a:t>státním rozpočtu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Návrh zákona o státním rozpočtu uvede navrhovatel; po něm vystoupí zpravodaj rozpočtového výboru</a:t>
            </a:r>
            <a:r>
              <a:rPr lang="cs-CZ" dirty="0" smtClean="0"/>
              <a:t>.</a:t>
            </a:r>
          </a:p>
          <a:p>
            <a:r>
              <a:rPr lang="cs-CZ" dirty="0" smtClean="0"/>
              <a:t>Sněmovna </a:t>
            </a:r>
            <a:r>
              <a:rPr lang="cs-CZ" dirty="0"/>
              <a:t>v obecné rozpravě projedná v prvém čtení základní údaje návrhu zákona o státním rozpočtu, kterými jsou výše příjmů a výdajů, saldo, způsob vypořádání salda, celkový vztah k rozpočtům vyšších územních samosprávných celků a obcí a rozsah zmocnění výkonných orgánů</a:t>
            </a:r>
            <a:r>
              <a:rPr lang="cs-CZ" dirty="0" smtClean="0"/>
              <a:t>.</a:t>
            </a:r>
          </a:p>
          <a:p>
            <a:r>
              <a:rPr lang="cs-CZ" dirty="0"/>
              <a:t>Sněmovna základní údaje návrhu zákona o státním rozpočtu schválí nebo doporučí vládě jejich změny a stanoví termín pro předložení nového návrhu. </a:t>
            </a:r>
            <a:endParaRPr lang="cs-CZ" dirty="0" smtClean="0"/>
          </a:p>
          <a:p>
            <a:r>
              <a:rPr lang="cs-CZ" dirty="0" smtClean="0"/>
              <a:t>Schválí-li </a:t>
            </a:r>
            <a:r>
              <a:rPr lang="cs-CZ" dirty="0"/>
              <a:t>Sněmovna základní údaje návrhu zákona o státním rozpočtu, nelze je během jeho dalšího projednávání měnit. Sněmovna se současně usnese na přikázání jednotlivých kapitol návrhu zákona o státním rozpočtu výborům</a:t>
            </a:r>
          </a:p>
        </p:txBody>
      </p:sp>
    </p:spTree>
    <p:extLst>
      <p:ext uri="{BB962C8B-B14F-4D97-AF65-F5344CB8AC3E}">
        <p14:creationId xmlns:p14="http://schemas.microsoft.com/office/powerpoint/2010/main" val="7407080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ctr"/>
            <a:r>
              <a:rPr lang="cs-CZ" b="1" dirty="0"/>
              <a:t>Druhé čtení návrhu </a:t>
            </a:r>
            <a:r>
              <a:rPr lang="cs-CZ" b="1" dirty="0" smtClean="0"/>
              <a:t>zákona o </a:t>
            </a:r>
            <a:r>
              <a:rPr lang="cs-CZ" b="1" dirty="0"/>
              <a:t>státním rozpočtu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druhém čtení uvede návrh zákona o státním rozpočtu navrhovatel. Po navrhovateli vystoupí </a:t>
            </a:r>
            <a:r>
              <a:rPr lang="cs-CZ" dirty="0" smtClean="0"/>
              <a:t>zpravodaj</a:t>
            </a:r>
          </a:p>
          <a:p>
            <a:r>
              <a:rPr lang="cs-CZ" dirty="0"/>
              <a:t>O návrhu zákona o státním rozpočtu a usnesení rozpočtového výboru k němu se koná podrobná rozprava, v níž se předkládají pozměňovací, popřípadě jiné </a:t>
            </a:r>
            <a:r>
              <a:rPr lang="cs-CZ" dirty="0" smtClean="0"/>
              <a:t>návrhy </a:t>
            </a:r>
            <a:r>
              <a:rPr lang="cs-CZ" dirty="0"/>
              <a:t>rozpočtového výboru</a:t>
            </a:r>
          </a:p>
        </p:txBody>
      </p:sp>
    </p:spTree>
    <p:extLst>
      <p:ext uri="{BB962C8B-B14F-4D97-AF65-F5344CB8AC3E}">
        <p14:creationId xmlns:p14="http://schemas.microsoft.com/office/powerpoint/2010/main" val="12814459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ctr"/>
            <a:r>
              <a:rPr lang="cs-CZ" b="1" dirty="0" smtClean="0"/>
              <a:t> Třetí </a:t>
            </a:r>
            <a:r>
              <a:rPr lang="cs-CZ" b="1" dirty="0"/>
              <a:t>čtení návrhu </a:t>
            </a:r>
            <a:r>
              <a:rPr lang="cs-CZ" b="1" dirty="0" smtClean="0"/>
              <a:t>zákona o </a:t>
            </a:r>
            <a:r>
              <a:rPr lang="cs-CZ" b="1" dirty="0"/>
              <a:t>státním rozpočtu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Ve třetím čtení se koná rozprava, ve které </a:t>
            </a:r>
            <a:r>
              <a:rPr lang="cs-CZ" dirty="0" smtClean="0"/>
              <a:t>lze: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navrhnout </a:t>
            </a:r>
            <a:r>
              <a:rPr lang="cs-CZ" dirty="0"/>
              <a:t>pouze opravu legislativně technických chyb, gramatických chyb, chyb písemných nebo tiskových, úpravy, které logicky vyplývají z přednesených pozměňovacích návrhů, popřípadě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podat </a:t>
            </a:r>
            <a:r>
              <a:rPr lang="cs-CZ" dirty="0"/>
              <a:t>návrh na opakování druhého čtení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Na závěr třetího čtení Sněmovna hlasuje o pozměňovacích, popřípadě jiných návrzích.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Poté </a:t>
            </a:r>
            <a:r>
              <a:rPr lang="cs-CZ" dirty="0"/>
              <a:t>se Sněmovna usnese, zda s návrhem zákona o státním rozpočtu vyslovuje souhlas.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84211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ctr"/>
            <a:r>
              <a:rPr lang="cs-CZ" b="1" dirty="0"/>
              <a:t>Jednání o </a:t>
            </a:r>
            <a:r>
              <a:rPr lang="cs-CZ" b="1" dirty="0" smtClean="0"/>
              <a:t>mezinárodních smlouvách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Sněmovna  </a:t>
            </a:r>
            <a:r>
              <a:rPr lang="cs-CZ" dirty="0"/>
              <a:t>jedná o mezinárodních smlouvách, pokud je třeba jejího souhlasu k </a:t>
            </a:r>
            <a:r>
              <a:rPr lang="cs-CZ" dirty="0" smtClean="0"/>
              <a:t>ratifikaci</a:t>
            </a:r>
          </a:p>
          <a:p>
            <a:r>
              <a:rPr lang="cs-CZ" dirty="0" smtClean="0"/>
              <a:t>O</a:t>
            </a:r>
            <a:r>
              <a:rPr lang="cs-CZ" dirty="0"/>
              <a:t> mezinárodní smlouvě a návrhu výboru se koná rozprava. Po jejím skončení Sněmovna rozhodne, zda vyslovuje s ratifikací </a:t>
            </a:r>
            <a:r>
              <a:rPr lang="cs-CZ" dirty="0" smtClean="0"/>
              <a:t>souhlas.</a:t>
            </a:r>
          </a:p>
          <a:p>
            <a:r>
              <a:rPr lang="cs-CZ" dirty="0" smtClean="0"/>
              <a:t>Se smlouvou musí vyslovit souhlas i Senát 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00660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Zkrácené jednání o návrzích zákonů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</a:t>
            </a:r>
            <a:r>
              <a:rPr lang="cs-CZ" dirty="0"/>
              <a:t>dobu stavu ohrožení státu nebo válečného stavu může vláda požadovat, aby Parlament projednal vládní návrh zákona ve zkráceném jednání</a:t>
            </a:r>
            <a:r>
              <a:rPr lang="cs-CZ" dirty="0" smtClean="0"/>
              <a:t>.</a:t>
            </a:r>
          </a:p>
          <a:p>
            <a:r>
              <a:rPr lang="cs-CZ" dirty="0"/>
              <a:t>O takovém návrhu se Poslanecká sněmovna usnese do 72 hodin od jeho podání a Senát do 24 hodin od jeho postoupení Poslaneckou sněmovnou. Jestliže se Senát v této lhůtě nevyjádří, platí, že je návrh zákona </a:t>
            </a:r>
            <a:r>
              <a:rPr lang="cs-CZ" dirty="0" smtClean="0"/>
              <a:t>přijat.</a:t>
            </a:r>
          </a:p>
          <a:p>
            <a:r>
              <a:rPr lang="cs-CZ" dirty="0"/>
              <a:t>Po dobu stavu ohrožení státu nebo válečného stavu prezident republiky nemá právo vracet zákon přijatý ve zkráceném </a:t>
            </a:r>
            <a:r>
              <a:rPr lang="cs-CZ" dirty="0" smtClean="0"/>
              <a:t>jednání</a:t>
            </a:r>
          </a:p>
          <a:p>
            <a:r>
              <a:rPr lang="cs-CZ" dirty="0"/>
              <a:t>Ve zkráceném jednání nemůže vláda předložit návrh ústavního zákona</a:t>
            </a:r>
          </a:p>
        </p:txBody>
      </p:sp>
    </p:spTree>
    <p:extLst>
      <p:ext uri="{BB962C8B-B14F-4D97-AF65-F5344CB8AC3E}">
        <p14:creationId xmlns:p14="http://schemas.microsoft.com/office/powerpoint/2010/main" val="15176151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Podpis a vyhlášení 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cs-CZ" dirty="0"/>
              <a:t>Přijaté zákony podepisuje předseda Poslanecké sněmovny, prezident republiky a předseda vlády</a:t>
            </a:r>
            <a:r>
              <a:rPr lang="cs-CZ" dirty="0" smtClean="0"/>
              <a:t>.</a:t>
            </a:r>
          </a:p>
          <a:p>
            <a:pPr fontAlgn="ctr"/>
            <a:r>
              <a:rPr lang="cs-CZ" dirty="0"/>
              <a:t>K platnosti zákona je třeba, aby byl vyhlášen.</a:t>
            </a:r>
          </a:p>
        </p:txBody>
      </p:sp>
    </p:spTree>
    <p:extLst>
      <p:ext uri="{BB962C8B-B14F-4D97-AF65-F5344CB8AC3E}">
        <p14:creationId xmlns:p14="http://schemas.microsoft.com/office/powerpoint/2010/main" val="4678723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Podzákonné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provedení zákona a v jeho mezích je vláda oprávněna vydávat nařízení. Nařízení podepisuje předseda vlády a příslušný člen vlády</a:t>
            </a:r>
            <a:r>
              <a:rPr lang="cs-CZ" dirty="0" smtClean="0"/>
              <a:t>.</a:t>
            </a:r>
          </a:p>
          <a:p>
            <a:r>
              <a:rPr lang="cs-CZ" dirty="0"/>
              <a:t>Ministerstva, jiné správní úřady a orgány územní samosprávy mohou na základě a v mezích zákona vydávat právní předpisy, jsou-li k tomu zákonem zmocněny.</a:t>
            </a:r>
          </a:p>
        </p:txBody>
      </p:sp>
    </p:spTree>
    <p:extLst>
      <p:ext uri="{BB962C8B-B14F-4D97-AF65-F5344CB8AC3E}">
        <p14:creationId xmlns:p14="http://schemas.microsoft.com/office/powerpoint/2010/main" val="1072892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Sbírka  zákonů a mezinárodních smluv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Ve Sbírce zákonů a mezinárodních smluv se </a:t>
            </a:r>
            <a:r>
              <a:rPr lang="cs-CZ" dirty="0" smtClean="0"/>
              <a:t>vyhlašují: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Ústavní </a:t>
            </a:r>
            <a:r>
              <a:rPr lang="cs-CZ" dirty="0"/>
              <a:t>zákon</a:t>
            </a:r>
            <a:r>
              <a:rPr lang="cs-CZ" dirty="0" smtClean="0"/>
              <a:t>,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Zákon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Zákonné </a:t>
            </a:r>
            <a:r>
              <a:rPr lang="cs-CZ" dirty="0"/>
              <a:t>opatření </a:t>
            </a:r>
            <a:r>
              <a:rPr lang="cs-CZ" dirty="0" smtClean="0"/>
              <a:t>Senátu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Nařízení vlády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Prováděcí </a:t>
            </a:r>
            <a:r>
              <a:rPr lang="cs-CZ" dirty="0"/>
              <a:t>právní předpis vydaný ministerstvem, jiným ústředním správním úřadem nebo Českou národní bankou, pokud jiný právní předpis nestanoví jiný postup jeho vyhlášení.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77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Mezinárodně právní  prameny práva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</a:t>
            </a:r>
            <a:r>
              <a:rPr lang="cs-CZ" dirty="0" smtClean="0"/>
              <a:t>latná </a:t>
            </a:r>
            <a:r>
              <a:rPr lang="cs-CZ" dirty="0"/>
              <a:t>mezinárodní smlouva, jíž je Česká republika vázána,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</a:t>
            </a:r>
            <a:r>
              <a:rPr lang="cs-CZ" dirty="0" smtClean="0"/>
              <a:t>ezinárodní </a:t>
            </a:r>
            <a:r>
              <a:rPr lang="cs-CZ" dirty="0"/>
              <a:t>smlouva, která je současně sjednána Evropskou unií a Českou republikou se vyhlašuje odkazem na částku Úředního věstníku Evropské unie, ve které byla </a:t>
            </a:r>
            <a:r>
              <a:rPr lang="cs-CZ" dirty="0" smtClean="0"/>
              <a:t>vyhlášena</a:t>
            </a:r>
          </a:p>
        </p:txBody>
      </p:sp>
    </p:spTree>
    <p:extLst>
      <p:ext uri="{BB962C8B-B14F-4D97-AF65-F5344CB8AC3E}">
        <p14:creationId xmlns:p14="http://schemas.microsoft.com/office/powerpoint/2010/main" val="1328240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Mezinárodní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Vyhlášené mezinárodní smlouvy, k jejichž ratifikaci dal Parlament souhlas a jimiž je Česká republika vázána, jsou součástí právního </a:t>
            </a:r>
            <a:r>
              <a:rPr lang="cs-CZ" dirty="0" smtClean="0"/>
              <a:t>řádu.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</a:t>
            </a:r>
            <a:r>
              <a:rPr lang="cs-CZ" dirty="0" smtClean="0"/>
              <a:t>tanoví-li </a:t>
            </a:r>
            <a:r>
              <a:rPr lang="cs-CZ" dirty="0"/>
              <a:t>mezinárodní smlouva něco jiného než zákon, použije se mezinárodní </a:t>
            </a:r>
            <a:r>
              <a:rPr lang="cs-CZ" dirty="0" smtClean="0"/>
              <a:t>smlouva.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233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Prameny práva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</a:pPr>
            <a:r>
              <a:rPr lang="cs-CZ" altLang="cs-CZ" dirty="0">
                <a:ea typeface="ＭＳ Ｐゴシック" charset="-128"/>
              </a:rPr>
              <a:t>Primární právo EU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dirty="0">
                <a:ea typeface="ＭＳ Ｐゴシック" charset="-128"/>
              </a:rPr>
              <a:t>Zakládací smlouvy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dirty="0">
                <a:ea typeface="ＭＳ Ｐゴシック" charset="-128"/>
              </a:rPr>
              <a:t>Obecné  zásady právní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dirty="0">
                <a:ea typeface="ＭＳ Ｐゴシック" charset="-128"/>
              </a:rPr>
              <a:t>Charta práv EU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dirty="0">
                <a:ea typeface="ＭＳ Ｐゴシック" charset="-128"/>
              </a:rPr>
              <a:t>Přístupové smlouvy</a:t>
            </a:r>
          </a:p>
          <a:p>
            <a:pPr marL="0" indent="0">
              <a:buFont typeface="Arial" charset="0"/>
              <a:buNone/>
            </a:pPr>
            <a:r>
              <a:rPr lang="cs-CZ" altLang="cs-CZ" dirty="0">
                <a:ea typeface="ＭＳ Ｐゴシック" charset="-128"/>
              </a:rPr>
              <a:t>Sekundární právo EU 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dirty="0">
                <a:ea typeface="ＭＳ Ｐゴシック" charset="-128"/>
              </a:rPr>
              <a:t> Směrnice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dirty="0">
                <a:ea typeface="ＭＳ Ｐゴシック" charset="-128"/>
              </a:rPr>
              <a:t> Nařízení 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dirty="0">
                <a:ea typeface="ＭＳ Ｐゴシック" charset="-128"/>
              </a:rPr>
              <a:t> Rozhodnutí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271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Směrnice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cs-CZ" altLang="cs-CZ" dirty="0" smtClean="0">
                <a:ea typeface="ＭＳ Ｐゴシック" charset="-128"/>
              </a:rPr>
              <a:t>Směrnice je závazná pro každý stát, kterému je určena, pokud jde o výsledek, jehož má být dosaženo, přičemž volba formy a prostředků se ponechává vnitrostátním orgánům. </a:t>
            </a:r>
          </a:p>
          <a:p>
            <a:pPr marL="0" indent="0" algn="just">
              <a:buFont typeface="Arial" charset="0"/>
              <a:buNone/>
            </a:pPr>
            <a:r>
              <a:rPr lang="cs-CZ" altLang="cs-CZ" dirty="0" smtClean="0">
                <a:ea typeface="ＭＳ Ｐゴシック" charset="-128"/>
              </a:rPr>
              <a:t>Její účinky vůči dalším osobám jsou zajišťovány prostřednictvím vnitrostátních právních předpisů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184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Nařízení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>
                <a:ea typeface="ＭＳ Ｐゴシック" charset="-128"/>
              </a:rPr>
              <a:t>Nařízení má obecnou působnost. </a:t>
            </a:r>
          </a:p>
          <a:p>
            <a:r>
              <a:rPr lang="cs-CZ" altLang="cs-CZ" dirty="0" smtClean="0">
                <a:ea typeface="ＭＳ Ｐゴシック" charset="-128"/>
              </a:rPr>
              <a:t>Je závazné v celém rozsahu a přímo použitelné ve všech členských státech. </a:t>
            </a:r>
          </a:p>
          <a:p>
            <a:r>
              <a:rPr lang="cs-CZ" altLang="cs-CZ" dirty="0" smtClean="0">
                <a:ea typeface="ＭＳ Ｐゴシック" charset="-128"/>
              </a:rPr>
              <a:t>Obecná působnost: vztahuje se na všechny adresáty, kterých se týká </a:t>
            </a:r>
            <a:endParaRPr lang="en-US" altLang="cs-CZ" dirty="0" smtClean="0">
              <a:ea typeface="ＭＳ Ｐゴシック" charset="-128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332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723</Words>
  <Application>Microsoft Macintosh PowerPoint</Application>
  <PresentationFormat>Širokoúhlá obrazovka</PresentationFormat>
  <Paragraphs>169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Calibri</vt:lpstr>
      <vt:lpstr>Calibri Light</vt:lpstr>
      <vt:lpstr>ＭＳ Ｐゴシック</vt:lpstr>
      <vt:lpstr>Wingdings</vt:lpstr>
      <vt:lpstr>Arial</vt:lpstr>
      <vt:lpstr>Motiv Office</vt:lpstr>
      <vt:lpstr>Prameny práva a zákonodárný proces</vt:lpstr>
      <vt:lpstr>Právní vědomí</vt:lpstr>
      <vt:lpstr>Ústavní pořádek</vt:lpstr>
      <vt:lpstr>Sbírka  zákonů a mezinárodních smluv</vt:lpstr>
      <vt:lpstr>Mezinárodně právní  prameny práva </vt:lpstr>
      <vt:lpstr>Mezinárodní smlouvy</vt:lpstr>
      <vt:lpstr>Prameny práva EU</vt:lpstr>
      <vt:lpstr>Směrnice </vt:lpstr>
      <vt:lpstr>Nařízení </vt:lpstr>
      <vt:lpstr>Přímá použitelnost nařízení</vt:lpstr>
      <vt:lpstr>Rozhodnutí  </vt:lpstr>
      <vt:lpstr>Evropské právo jako součást právního řádu ČR</vt:lpstr>
      <vt:lpstr>Zakládací smlouvy</vt:lpstr>
      <vt:lpstr>Zákonodárný proces</vt:lpstr>
      <vt:lpstr>Zákonodárná iniciativa</vt:lpstr>
      <vt:lpstr>Podmínky návrhu</vt:lpstr>
      <vt:lpstr>Vyjádření vlády</vt:lpstr>
      <vt:lpstr>Legislativní pravidla Vlády</vt:lpstr>
      <vt:lpstr>Věcný záměr návrhu zákona</vt:lpstr>
      <vt:lpstr>Právo prezidenta republiky</vt:lpstr>
      <vt:lpstr>První čtení návrhu zákona</vt:lpstr>
      <vt:lpstr>Druhé čtení návrhu zákona</vt:lpstr>
      <vt:lpstr>Třetí čtení návrhu zákona</vt:lpstr>
      <vt:lpstr>Účast Senátu v zákonodárném procesu </vt:lpstr>
      <vt:lpstr>Veto Poslanecké sněmovny</vt:lpstr>
      <vt:lpstr>Účast prezidenta republiky v zákonodárném procesu</vt:lpstr>
      <vt:lpstr>Legislativní proces ve stavu legislativní nouze</vt:lpstr>
      <vt:lpstr>Projednání státního rozpočtu</vt:lpstr>
      <vt:lpstr>Projednávání návrhu zákona o státním rozpočtu  </vt:lpstr>
      <vt:lpstr>Prvé čtení návrhu zákona o státním rozpočtu </vt:lpstr>
      <vt:lpstr>Druhé čtení návrhu zákona o státním rozpočtu </vt:lpstr>
      <vt:lpstr> Třetí čtení návrhu zákona o státním rozpočtu </vt:lpstr>
      <vt:lpstr>Jednání o mezinárodních smlouvách </vt:lpstr>
      <vt:lpstr>Zkrácené jednání o návrzích zákonů</vt:lpstr>
      <vt:lpstr>Podpis a vyhlášení  zákona</vt:lpstr>
      <vt:lpstr>Podzákonné normy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Prameny práva a zákonodárný proces</dc:title>
  <dc:creator>Cyril Svoboda</dc:creator>
  <cp:lastModifiedBy>Cyril Svoboda</cp:lastModifiedBy>
  <cp:revision>13</cp:revision>
  <dcterms:created xsi:type="dcterms:W3CDTF">2017-10-11T14:04:11Z</dcterms:created>
  <dcterms:modified xsi:type="dcterms:W3CDTF">2017-10-12T06:18:20Z</dcterms:modified>
</cp:coreProperties>
</file>