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641"/>
    <p:restoredTop sz="93631"/>
  </p:normalViewPr>
  <p:slideViewPr>
    <p:cSldViewPr snapToGrid="0" snapToObjects="1">
      <p:cViewPr varScale="1">
        <p:scale>
          <a:sx n="120" d="100"/>
          <a:sy n="120" d="100"/>
        </p:scale>
        <p:origin x="180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AD8D91A-A2EE-4B54-B3C6-F6C67903BA9C}" type="datetime1">
              <a:rPr lang="en-US" smtClean="0"/>
              <a:pPr/>
              <a:t>11/14/16</a:t>
            </a:fld>
            <a:endParaRPr lang="en-US" dirty="0"/>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FA84A37A-AFC2-4A01-80A1-FC20F2C0D5BB}" type="slidenum">
              <a:rPr lang="en-US" smtClean="0"/>
              <a:pPr/>
              <a:t>‹#›</a:t>
            </a:fld>
            <a:endParaRPr lang="en-US" dirty="0"/>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cs-CZ"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4" name="Date Placeholder 3"/>
          <p:cNvSpPr>
            <a:spLocks noGrp="1"/>
          </p:cNvSpPr>
          <p:nvPr>
            <p:ph type="dt" sz="half" idx="10"/>
          </p:nvPr>
        </p:nvSpPr>
        <p:spPr/>
        <p:txBody>
          <a:bodyPr/>
          <a:lstStyle/>
          <a:p>
            <a:fld id="{B19785C6-EBAF-49D5-AD4D-BABF4DFAAD59}" type="datetime1">
              <a:rPr lang="en-US" smtClean="0"/>
              <a:pPr/>
              <a:t>11/14/16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cs-CZ"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dirty="0"/>
          </a:p>
        </p:txBody>
      </p:sp>
      <p:sp>
        <p:nvSpPr>
          <p:cNvPr id="4" name="Date Placeholder 3"/>
          <p:cNvSpPr>
            <a:spLocks noGrp="1"/>
          </p:cNvSpPr>
          <p:nvPr>
            <p:ph type="dt" sz="half" idx="10"/>
          </p:nvPr>
        </p:nvSpPr>
        <p:spPr/>
        <p:txBody>
          <a:bodyPr/>
          <a:lstStyle/>
          <a:p>
            <a:fld id="{6A404122-9A3A-4FD8-98B8-22631F32846C}" type="datetime1">
              <a:rPr lang="en-US" smtClean="0"/>
              <a:pPr/>
              <a:t>11/14/16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lang="en-US"/>
          </a:p>
        </p:txBody>
      </p:sp>
      <p:sp>
        <p:nvSpPr>
          <p:cNvPr id="3" name="Content Placeholder 2"/>
          <p:cNvSpPr>
            <a:spLocks noGrp="1"/>
          </p:cNvSpPr>
          <p:nvPr>
            <p:ph idx="1"/>
          </p:nvPr>
        </p:nvSpPr>
        <p:spPr/>
        <p:txBody>
          <a:body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4" name="Date Placeholder 3"/>
          <p:cNvSpPr>
            <a:spLocks noGrp="1"/>
          </p:cNvSpPr>
          <p:nvPr>
            <p:ph type="dt" sz="half" idx="10"/>
          </p:nvPr>
        </p:nvSpPr>
        <p:spPr/>
        <p:txBody>
          <a:bodyPr/>
          <a:lstStyle/>
          <a:p>
            <a:fld id="{C259A7B8-0EC4-44C9-AFEF-25E144F11C06}" type="datetime1">
              <a:rPr lang="en-US" smtClean="0"/>
              <a:pPr/>
              <a:t>11/14/16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2BB47B5-C739-4DAE-AACD-CC58CA843AC4}" type="datetime1">
              <a:rPr lang="en-US" smtClean="0"/>
              <a:pPr/>
              <a:t>11/14/16</a:t>
            </a:fld>
            <a:endParaRPr lang="en-US" dirty="0"/>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dirty="0"/>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cs-CZ"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cs-CZ"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dirty="0"/>
          </a:p>
        </p:txBody>
      </p:sp>
      <p:sp>
        <p:nvSpPr>
          <p:cNvPr id="5" name="Date Placeholder 4"/>
          <p:cNvSpPr>
            <a:spLocks noGrp="1"/>
          </p:cNvSpPr>
          <p:nvPr>
            <p:ph type="dt" sz="half" idx="10"/>
          </p:nvPr>
        </p:nvSpPr>
        <p:spPr/>
        <p:txBody>
          <a:bodyPr/>
          <a:lstStyle/>
          <a:p>
            <a:fld id="{3E72AE48-94E6-46E0-BE32-5F0716DE9115}" type="datetime1">
              <a:rPr lang="en-US" smtClean="0"/>
              <a:pPr/>
              <a:t>11/14/16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cs-CZ"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dirty="0"/>
          </a:p>
        </p:txBody>
      </p:sp>
      <p:sp>
        <p:nvSpPr>
          <p:cNvPr id="7" name="Date Placeholder 6"/>
          <p:cNvSpPr>
            <a:spLocks noGrp="1"/>
          </p:cNvSpPr>
          <p:nvPr>
            <p:ph type="dt" sz="half" idx="10"/>
          </p:nvPr>
        </p:nvSpPr>
        <p:spPr/>
        <p:txBody>
          <a:bodyPr/>
          <a:lstStyle/>
          <a:p>
            <a:fld id="{0884C285-8BCE-48FC-97D9-E2837AF38351}" type="datetime1">
              <a:rPr lang="en-US" smtClean="0"/>
              <a:pPr/>
              <a:t>11/14/16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lang="en-US"/>
          </a:p>
        </p:txBody>
      </p:sp>
      <p:sp>
        <p:nvSpPr>
          <p:cNvPr id="3" name="Date Placeholder 2"/>
          <p:cNvSpPr>
            <a:spLocks noGrp="1"/>
          </p:cNvSpPr>
          <p:nvPr>
            <p:ph type="dt" sz="half" idx="10"/>
          </p:nvPr>
        </p:nvSpPr>
        <p:spPr/>
        <p:txBody>
          <a:bodyPr/>
          <a:lstStyle/>
          <a:p>
            <a:fld id="{0E70D3E6-EF16-4488-94A4-211508FE4682}" type="datetime1">
              <a:rPr lang="en-US" smtClean="0"/>
              <a:pPr/>
              <a:t>11/14/16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7077FB3B-20DA-4D0E-BF16-8262B7156612}" type="datetime1">
              <a:rPr lang="en-US" smtClean="0"/>
              <a:pPr/>
              <a:t>11/14/16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dirty="0"/>
          </a:p>
        </p:txBody>
      </p:sp>
      <p:sp>
        <p:nvSpPr>
          <p:cNvPr id="5" name="Date Placeholder 4"/>
          <p:cNvSpPr>
            <a:spLocks noGrp="1"/>
          </p:cNvSpPr>
          <p:nvPr>
            <p:ph type="dt" sz="half" idx="10"/>
          </p:nvPr>
        </p:nvSpPr>
        <p:spPr/>
        <p:txBody>
          <a:bodyPr/>
          <a:lstStyle/>
          <a:p>
            <a:fld id="{8C273C2C-6BD0-40EC-8D8D-4D51F089C5EB}" type="datetime1">
              <a:rPr lang="en-US" smtClean="0"/>
              <a:pPr/>
              <a:t>11/14/16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84A37A-AFC2-4A01-80A1-FC20F2C0D5BB}" type="slidenum">
              <a:rPr lang="en-US" smtClean="0"/>
              <a:pPr/>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cs-CZ"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Drag picture to placeholder or click icon to add</a:t>
            </a:r>
            <a:endParaRPr lang="en-US" dirty="0"/>
          </a:p>
        </p:txBody>
      </p:sp>
      <p:sp>
        <p:nvSpPr>
          <p:cNvPr id="5" name="Date Placeholder 4"/>
          <p:cNvSpPr>
            <a:spLocks noGrp="1"/>
          </p:cNvSpPr>
          <p:nvPr>
            <p:ph type="dt" sz="half" idx="10"/>
          </p:nvPr>
        </p:nvSpPr>
        <p:spPr/>
        <p:txBody>
          <a:bodyPr/>
          <a:lstStyle/>
          <a:p>
            <a:fld id="{2D377F5C-EDA7-4864-9756-35769B0E62CF}" type="datetime1">
              <a:rPr lang="en-US" smtClean="0"/>
              <a:pPr/>
              <a:t>11/14/16</a:t>
            </a:fld>
            <a:endParaRPr lang="en-US"/>
          </a:p>
        </p:txBody>
      </p:sp>
      <p:sp>
        <p:nvSpPr>
          <p:cNvPr id="7" name="Slide Number Placeholder 6"/>
          <p:cNvSpPr>
            <a:spLocks noGrp="1"/>
          </p:cNvSpPr>
          <p:nvPr>
            <p:ph type="sldNum" sz="quarter" idx="12"/>
          </p:nvPr>
        </p:nvSpPr>
        <p:spPr/>
        <p:txBody>
          <a:bodyPr/>
          <a:lstStyle/>
          <a:p>
            <a:fld id="{FA84A37A-AFC2-4A01-80A1-FC20F2C0D5BB}" type="slidenum">
              <a:rPr lang="en-US" smtClean="0"/>
              <a:pPr/>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cs-CZ"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88B99C93-F56F-46AB-9EB8-53614A95B15F}" type="datetime1">
              <a:rPr lang="en-US" smtClean="0"/>
              <a:pPr/>
              <a:t>11/14/16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FA84A37A-AFC2-4A01-80A1-FC20F2C0D5BB}" type="slidenum">
              <a:rPr lang="en-US" smtClean="0"/>
              <a:pPr/>
              <a:t>‹#›</a:t>
            </a:fld>
            <a:endParaRPr lang="en-US" dirty="0"/>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cs-CZ"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Lst>
  <p:hf sldNum="0" hdr="0" ftr="0" dt="0"/>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err="1" smtClean="0"/>
              <a:t>Aau</a:t>
            </a:r>
            <a:r>
              <a:rPr lang="en-US" dirty="0" smtClean="0"/>
              <a:t> lesson </a:t>
            </a:r>
            <a:endParaRPr lang="en-US" dirty="0"/>
          </a:p>
        </p:txBody>
      </p:sp>
      <p:sp>
        <p:nvSpPr>
          <p:cNvPr id="3" name="Title 2"/>
          <p:cNvSpPr>
            <a:spLocks noGrp="1"/>
          </p:cNvSpPr>
          <p:nvPr>
            <p:ph type="ctrTitle"/>
          </p:nvPr>
        </p:nvSpPr>
        <p:spPr/>
        <p:txBody>
          <a:bodyPr/>
          <a:lstStyle/>
          <a:p>
            <a:r>
              <a:rPr lang="cs-CZ" sz="2800" dirty="0" err="1" smtClean="0"/>
              <a:t>chater</a:t>
            </a:r>
            <a:r>
              <a:rPr lang="cs-CZ" sz="2800" dirty="0" smtClean="0"/>
              <a:t> </a:t>
            </a:r>
            <a:r>
              <a:rPr lang="cs-CZ" sz="2800" dirty="0" err="1" smtClean="0"/>
              <a:t>of</a:t>
            </a:r>
            <a:r>
              <a:rPr lang="cs-CZ" sz="2800" dirty="0" smtClean="0"/>
              <a:t>  </a:t>
            </a:r>
            <a:r>
              <a:rPr lang="cs-CZ" sz="2800" dirty="0" err="1" smtClean="0"/>
              <a:t>fundamental</a:t>
            </a:r>
            <a:r>
              <a:rPr lang="cs-CZ" sz="2800" dirty="0" smtClean="0"/>
              <a:t> </a:t>
            </a:r>
            <a:r>
              <a:rPr lang="cs-CZ" sz="2800" dirty="0" err="1" smtClean="0"/>
              <a:t>rights</a:t>
            </a:r>
            <a:r>
              <a:rPr lang="cs-CZ" sz="2800" dirty="0" smtClean="0"/>
              <a:t> </a:t>
            </a:r>
            <a:r>
              <a:rPr lang="cs-CZ" sz="2800" dirty="0" err="1" smtClean="0"/>
              <a:t>of</a:t>
            </a:r>
            <a:r>
              <a:rPr lang="cs-CZ" sz="2800" dirty="0" smtClean="0"/>
              <a:t> </a:t>
            </a:r>
            <a:r>
              <a:rPr lang="cs-CZ" sz="2800" dirty="0" err="1" smtClean="0"/>
              <a:t>european</a:t>
            </a:r>
            <a:r>
              <a:rPr lang="cs-CZ" sz="2800" dirty="0" smtClean="0"/>
              <a:t>  union</a:t>
            </a:r>
            <a:endParaRPr lang="en-US" sz="2800" dirty="0"/>
          </a:p>
        </p:txBody>
      </p:sp>
    </p:spTree>
    <p:extLst>
      <p:ext uri="{BB962C8B-B14F-4D97-AF65-F5344CB8AC3E}">
        <p14:creationId xmlns:p14="http://schemas.microsoft.com/office/powerpoint/2010/main" val="3167579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Right to education </a:t>
            </a:r>
            <a:r>
              <a:rPr lang="cs-CZ" dirty="0"/>
              <a:t/>
            </a:r>
            <a:br>
              <a:rPr lang="cs-CZ" dirty="0"/>
            </a:br>
            <a:endParaRPr lang="en-US" dirty="0"/>
          </a:p>
        </p:txBody>
      </p:sp>
      <p:sp>
        <p:nvSpPr>
          <p:cNvPr id="3" name="Content Placeholder 2"/>
          <p:cNvSpPr>
            <a:spLocks noGrp="1"/>
          </p:cNvSpPr>
          <p:nvPr>
            <p:ph idx="1"/>
          </p:nvPr>
        </p:nvSpPr>
        <p:spPr/>
        <p:txBody>
          <a:bodyPr/>
          <a:lstStyle/>
          <a:p>
            <a:r>
              <a:rPr lang="en-GB" dirty="0"/>
              <a:t>The freedom to found educational establishments with due respect for democratic principles and the right of parents to ensure the education and teaching of their children in conformity with </a:t>
            </a:r>
            <a:r>
              <a:rPr lang="en-GB" dirty="0" smtClean="0"/>
              <a:t>their </a:t>
            </a:r>
          </a:p>
          <a:p>
            <a:r>
              <a:rPr lang="en-GB" dirty="0" smtClean="0"/>
              <a:t>religious</a:t>
            </a:r>
            <a:r>
              <a:rPr lang="en-GB" dirty="0"/>
              <a:t>, </a:t>
            </a:r>
            <a:endParaRPr lang="en-GB" dirty="0" smtClean="0"/>
          </a:p>
          <a:p>
            <a:r>
              <a:rPr lang="en-GB" dirty="0" smtClean="0"/>
              <a:t>philosophical </a:t>
            </a:r>
            <a:r>
              <a:rPr lang="en-GB" dirty="0"/>
              <a:t>and </a:t>
            </a:r>
            <a:endParaRPr lang="en-GB" dirty="0" smtClean="0"/>
          </a:p>
          <a:p>
            <a:r>
              <a:rPr lang="en-GB" dirty="0" smtClean="0"/>
              <a:t>pedagogical </a:t>
            </a:r>
            <a:r>
              <a:rPr lang="en-GB" dirty="0"/>
              <a:t>convictions shall be respected, in accordance with the national laws governing the exercise of such freedom and right. </a:t>
            </a:r>
            <a:endParaRPr lang="en-US" dirty="0"/>
          </a:p>
        </p:txBody>
      </p:sp>
    </p:spTree>
    <p:extLst>
      <p:ext uri="{BB962C8B-B14F-4D97-AF65-F5344CB8AC3E}">
        <p14:creationId xmlns:p14="http://schemas.microsoft.com/office/powerpoint/2010/main" val="3339027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Right to asylum </a:t>
            </a:r>
            <a:r>
              <a:rPr lang="cs-CZ" dirty="0"/>
              <a:t/>
            </a:r>
            <a:br>
              <a:rPr lang="cs-CZ" dirty="0"/>
            </a:br>
            <a:endParaRPr lang="en-US" dirty="0"/>
          </a:p>
        </p:txBody>
      </p:sp>
      <p:sp>
        <p:nvSpPr>
          <p:cNvPr id="3" name="Content Placeholder 2"/>
          <p:cNvSpPr>
            <a:spLocks noGrp="1"/>
          </p:cNvSpPr>
          <p:nvPr>
            <p:ph idx="1"/>
          </p:nvPr>
        </p:nvSpPr>
        <p:spPr/>
        <p:txBody>
          <a:bodyPr/>
          <a:lstStyle/>
          <a:p>
            <a:r>
              <a:rPr lang="en-GB" dirty="0"/>
              <a:t>The right to asylum shall be guaranteed with due respect for the rules of the Geneva Convention of 28 July 1951 and the Protocol of 31 January 1967 relating to the status of refugees and in accordance with the Treaty on European Union and the Treaty on the Functioning of the European Union </a:t>
            </a:r>
            <a:endParaRPr lang="en-US" dirty="0"/>
          </a:p>
        </p:txBody>
      </p:sp>
    </p:spTree>
    <p:extLst>
      <p:ext uri="{BB962C8B-B14F-4D97-AF65-F5344CB8AC3E}">
        <p14:creationId xmlns:p14="http://schemas.microsoft.com/office/powerpoint/2010/main" val="340093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 of a refugee</a:t>
            </a:r>
          </a:p>
        </p:txBody>
      </p:sp>
      <p:sp>
        <p:nvSpPr>
          <p:cNvPr id="3" name="Content Placeholder 2"/>
          <p:cNvSpPr>
            <a:spLocks noGrp="1"/>
          </p:cNvSpPr>
          <p:nvPr>
            <p:ph idx="1"/>
          </p:nvPr>
        </p:nvSpPr>
        <p:spPr/>
        <p:txBody>
          <a:bodyPr/>
          <a:lstStyle/>
          <a:p>
            <a:r>
              <a:rPr lang="en-US" dirty="0" smtClean="0"/>
              <a:t>A </a:t>
            </a:r>
            <a:r>
              <a:rPr lang="en-US" dirty="0"/>
              <a:t>person who owing to a well-founded fear of being persecuted for reasons of race, religion, nationality, membership of a particular social group or political opinion, is outside the country of his nationality and is unable or, owing to such fear, is unwilling to avail himself of the protection of that country; or who, not having a nationality and being outside the country of his former habitual residence as a result of such events, is unable or, owing to such fear, is unwilling to return to </a:t>
            </a:r>
            <a:r>
              <a:rPr lang="en-US" dirty="0" smtClean="0"/>
              <a:t>it.</a:t>
            </a:r>
            <a:endParaRPr lang="en-US" dirty="0"/>
          </a:p>
        </p:txBody>
      </p:sp>
    </p:spTree>
    <p:extLst>
      <p:ext uri="{BB962C8B-B14F-4D97-AF65-F5344CB8AC3E}">
        <p14:creationId xmlns:p14="http://schemas.microsoft.com/office/powerpoint/2010/main" val="2274839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a:t>Protection in the event of removal, expulsion or extradition </a:t>
            </a:r>
            <a:r>
              <a:rPr lang="cs-CZ" dirty="0"/>
              <a:t/>
            </a:r>
            <a:br>
              <a:rPr lang="cs-CZ" dirty="0"/>
            </a:br>
            <a:endParaRPr lang="en-US" dirty="0"/>
          </a:p>
        </p:txBody>
      </p:sp>
      <p:sp>
        <p:nvSpPr>
          <p:cNvPr id="3" name="Content Placeholder 2"/>
          <p:cNvSpPr>
            <a:spLocks noGrp="1"/>
          </p:cNvSpPr>
          <p:nvPr>
            <p:ph idx="1"/>
          </p:nvPr>
        </p:nvSpPr>
        <p:spPr/>
        <p:txBody>
          <a:bodyPr/>
          <a:lstStyle/>
          <a:p>
            <a:r>
              <a:rPr lang="en-US" dirty="0"/>
              <a:t>1. Collective expulsions are prohibited. </a:t>
            </a:r>
            <a:endParaRPr lang="cs-CZ" dirty="0"/>
          </a:p>
          <a:p>
            <a:r>
              <a:rPr lang="en-US" dirty="0"/>
              <a:t>2. No one may be removed, expelled or extradited to a State where there is a serious risk that he or she would be subjected to </a:t>
            </a:r>
            <a:endParaRPr lang="en-US" dirty="0" smtClean="0"/>
          </a:p>
          <a:p>
            <a:r>
              <a:rPr lang="en-US" dirty="0" smtClean="0"/>
              <a:t>the </a:t>
            </a:r>
            <a:r>
              <a:rPr lang="en-US" dirty="0"/>
              <a:t>death penalty, </a:t>
            </a:r>
            <a:endParaRPr lang="en-US" dirty="0" smtClean="0"/>
          </a:p>
          <a:p>
            <a:r>
              <a:rPr lang="en-US" dirty="0" smtClean="0"/>
              <a:t>torture </a:t>
            </a:r>
            <a:r>
              <a:rPr lang="en-US" dirty="0"/>
              <a:t>or </a:t>
            </a:r>
            <a:endParaRPr lang="en-US" dirty="0" smtClean="0"/>
          </a:p>
          <a:p>
            <a:r>
              <a:rPr lang="en-US" dirty="0" smtClean="0"/>
              <a:t>other </a:t>
            </a:r>
            <a:r>
              <a:rPr lang="en-US" dirty="0"/>
              <a:t>inhuman or </a:t>
            </a:r>
            <a:endParaRPr lang="en-US" dirty="0" smtClean="0"/>
          </a:p>
          <a:p>
            <a:r>
              <a:rPr lang="en-US" dirty="0" smtClean="0"/>
              <a:t>degrading </a:t>
            </a:r>
            <a:r>
              <a:rPr lang="en-US" dirty="0"/>
              <a:t>treatment or punishment. </a:t>
            </a:r>
            <a:endParaRPr lang="cs-CZ" dirty="0"/>
          </a:p>
          <a:p>
            <a:pPr marL="114300" indent="0">
              <a:buNone/>
            </a:pPr>
            <a:endParaRPr lang="en-US" dirty="0"/>
          </a:p>
        </p:txBody>
      </p:sp>
    </p:spTree>
    <p:extLst>
      <p:ext uri="{BB962C8B-B14F-4D97-AF65-F5344CB8AC3E}">
        <p14:creationId xmlns:p14="http://schemas.microsoft.com/office/powerpoint/2010/main" val="9985449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Non-discrimination </a:t>
            </a:r>
            <a:r>
              <a:rPr lang="cs-CZ" dirty="0"/>
              <a:t/>
            </a:r>
            <a:br>
              <a:rPr lang="cs-CZ" dirty="0"/>
            </a:br>
            <a:endParaRPr lang="en-US" dirty="0"/>
          </a:p>
        </p:txBody>
      </p:sp>
      <p:sp>
        <p:nvSpPr>
          <p:cNvPr id="3" name="Content Placeholder 2"/>
          <p:cNvSpPr>
            <a:spLocks noGrp="1"/>
          </p:cNvSpPr>
          <p:nvPr>
            <p:ph idx="1"/>
          </p:nvPr>
        </p:nvSpPr>
        <p:spPr/>
        <p:txBody>
          <a:bodyPr/>
          <a:lstStyle/>
          <a:p>
            <a:r>
              <a:rPr lang="en-GB" dirty="0"/>
              <a:t>Any discrimination based on any ground such as sex, race, colour, ethnic or social origin, genetic features, language, religion or belief, political or any other opinion, membership of a national minority, property, birth, disability, age or sexual orientation shall be prohibited. </a:t>
            </a:r>
            <a:endParaRPr lang="en-US" dirty="0"/>
          </a:p>
        </p:txBody>
      </p:sp>
    </p:spTree>
    <p:extLst>
      <p:ext uri="{BB962C8B-B14F-4D97-AF65-F5344CB8AC3E}">
        <p14:creationId xmlns:p14="http://schemas.microsoft.com/office/powerpoint/2010/main" val="10484033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a:t>Cultural, religious and linguistic diversity </a:t>
            </a:r>
            <a:r>
              <a:rPr lang="cs-CZ" dirty="0"/>
              <a:t/>
            </a:r>
            <a:br>
              <a:rPr lang="cs-CZ" dirty="0"/>
            </a:br>
            <a:endParaRPr lang="en-US" dirty="0"/>
          </a:p>
        </p:txBody>
      </p:sp>
      <p:sp>
        <p:nvSpPr>
          <p:cNvPr id="3" name="Content Placeholder 2"/>
          <p:cNvSpPr>
            <a:spLocks noGrp="1"/>
          </p:cNvSpPr>
          <p:nvPr>
            <p:ph idx="1"/>
          </p:nvPr>
        </p:nvSpPr>
        <p:spPr/>
        <p:txBody>
          <a:bodyPr/>
          <a:lstStyle/>
          <a:p>
            <a:r>
              <a:rPr lang="en-GB" dirty="0"/>
              <a:t>The Union shall respect cultural, religious and linguistic diversity</a:t>
            </a:r>
            <a:r>
              <a:rPr lang="cs-CZ" dirty="0"/>
              <a:t> </a:t>
            </a:r>
            <a:endParaRPr lang="en-US" dirty="0"/>
          </a:p>
        </p:txBody>
      </p:sp>
    </p:spTree>
    <p:extLst>
      <p:ext uri="{BB962C8B-B14F-4D97-AF65-F5344CB8AC3E}">
        <p14:creationId xmlns:p14="http://schemas.microsoft.com/office/powerpoint/2010/main" val="3327026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Equality between women and men </a:t>
            </a:r>
            <a:r>
              <a:rPr lang="cs-CZ" sz="2800" dirty="0"/>
              <a:t/>
            </a:r>
            <a:br>
              <a:rPr lang="cs-CZ" sz="2800" dirty="0"/>
            </a:br>
            <a:endParaRPr lang="en-US" sz="2800" dirty="0"/>
          </a:p>
        </p:txBody>
      </p:sp>
      <p:sp>
        <p:nvSpPr>
          <p:cNvPr id="3" name="Content Placeholder 2"/>
          <p:cNvSpPr>
            <a:spLocks noGrp="1"/>
          </p:cNvSpPr>
          <p:nvPr>
            <p:ph idx="1"/>
          </p:nvPr>
        </p:nvSpPr>
        <p:spPr/>
        <p:txBody>
          <a:bodyPr/>
          <a:lstStyle/>
          <a:p>
            <a:r>
              <a:rPr lang="en-US" dirty="0"/>
              <a:t>Equality between women and men must be ensured in all areas, including employment, work and pay. </a:t>
            </a:r>
            <a:endParaRPr lang="cs-CZ" dirty="0"/>
          </a:p>
          <a:p>
            <a:r>
              <a:rPr lang="en-US" dirty="0"/>
              <a:t>The principle of equality shall not prevent the maintenance or adoption of measures providing for specific advantages in </a:t>
            </a:r>
            <a:r>
              <a:rPr lang="en-US" dirty="0" err="1"/>
              <a:t>favour</a:t>
            </a:r>
            <a:r>
              <a:rPr lang="en-US" dirty="0"/>
              <a:t> of the under-represented sex. </a:t>
            </a:r>
            <a:endParaRPr lang="cs-CZ" dirty="0"/>
          </a:p>
          <a:p>
            <a:endParaRPr lang="en-US" dirty="0"/>
          </a:p>
        </p:txBody>
      </p:sp>
    </p:spTree>
    <p:extLst>
      <p:ext uri="{BB962C8B-B14F-4D97-AF65-F5344CB8AC3E}">
        <p14:creationId xmlns:p14="http://schemas.microsoft.com/office/powerpoint/2010/main" val="8980536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rights of the child </a:t>
            </a:r>
            <a:r>
              <a:rPr lang="cs-CZ" dirty="0"/>
              <a:t/>
            </a:r>
            <a:br>
              <a:rPr lang="cs-CZ" dirty="0"/>
            </a:br>
            <a:endParaRPr lang="en-US" dirty="0"/>
          </a:p>
        </p:txBody>
      </p:sp>
      <p:sp>
        <p:nvSpPr>
          <p:cNvPr id="3" name="Content Placeholder 2"/>
          <p:cNvSpPr>
            <a:spLocks noGrp="1"/>
          </p:cNvSpPr>
          <p:nvPr>
            <p:ph idx="1"/>
          </p:nvPr>
        </p:nvSpPr>
        <p:spPr/>
        <p:txBody>
          <a:bodyPr/>
          <a:lstStyle/>
          <a:p>
            <a:r>
              <a:rPr lang="en-US" dirty="0"/>
              <a:t>Children shall have the right to such protection and care as is necessary for their well-being. They may express their views freely. Such views shall be taken into consideration on matters which concern them in accordance with their age and maturity. </a:t>
            </a:r>
            <a:endParaRPr lang="en-US" dirty="0" smtClean="0"/>
          </a:p>
          <a:p>
            <a:r>
              <a:rPr lang="en-GB" dirty="0"/>
              <a:t>Every child shall have the right to maintain on a regular basis a personal relationship and direct contact with both his or her parents, unless that is contrary to his or her interests. </a:t>
            </a:r>
            <a:endParaRPr lang="cs-CZ" dirty="0"/>
          </a:p>
          <a:p>
            <a:endParaRPr lang="en-US" dirty="0"/>
          </a:p>
        </p:txBody>
      </p:sp>
    </p:spTree>
    <p:extLst>
      <p:ext uri="{BB962C8B-B14F-4D97-AF65-F5344CB8AC3E}">
        <p14:creationId xmlns:p14="http://schemas.microsoft.com/office/powerpoint/2010/main" val="13320032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a:t>Right of access to placement services </a:t>
            </a:r>
            <a:r>
              <a:rPr lang="cs-CZ" dirty="0"/>
              <a:t/>
            </a:r>
            <a:br>
              <a:rPr lang="cs-CZ" dirty="0"/>
            </a:br>
            <a:endParaRPr lang="en-US" dirty="0"/>
          </a:p>
        </p:txBody>
      </p:sp>
      <p:sp>
        <p:nvSpPr>
          <p:cNvPr id="3" name="Content Placeholder 2"/>
          <p:cNvSpPr>
            <a:spLocks noGrp="1"/>
          </p:cNvSpPr>
          <p:nvPr>
            <p:ph idx="1"/>
          </p:nvPr>
        </p:nvSpPr>
        <p:spPr/>
        <p:txBody>
          <a:bodyPr/>
          <a:lstStyle/>
          <a:p>
            <a:r>
              <a:rPr lang="en-US" dirty="0"/>
              <a:t>Everyone has the right of access to a free placement service. </a:t>
            </a:r>
            <a:endParaRPr lang="cs-CZ" dirty="0"/>
          </a:p>
          <a:p>
            <a:endParaRPr lang="en-US" dirty="0"/>
          </a:p>
        </p:txBody>
      </p:sp>
    </p:spTree>
    <p:extLst>
      <p:ext uri="{BB962C8B-B14F-4D97-AF65-F5344CB8AC3E}">
        <p14:creationId xmlns:p14="http://schemas.microsoft.com/office/powerpoint/2010/main" val="28610266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a:t>Protection in the event of unjustified dismissal </a:t>
            </a:r>
            <a:r>
              <a:rPr lang="cs-CZ" dirty="0"/>
              <a:t/>
            </a:r>
            <a:br>
              <a:rPr lang="cs-CZ" dirty="0"/>
            </a:br>
            <a:endParaRPr lang="en-US" dirty="0"/>
          </a:p>
        </p:txBody>
      </p:sp>
      <p:sp>
        <p:nvSpPr>
          <p:cNvPr id="3" name="Content Placeholder 2"/>
          <p:cNvSpPr>
            <a:spLocks noGrp="1"/>
          </p:cNvSpPr>
          <p:nvPr>
            <p:ph idx="1"/>
          </p:nvPr>
        </p:nvSpPr>
        <p:spPr/>
        <p:txBody>
          <a:bodyPr/>
          <a:lstStyle/>
          <a:p>
            <a:r>
              <a:rPr lang="en-US" dirty="0"/>
              <a:t>Every worker has the right to protection against unjustified dismissal, in accordance with Union law and national laws and practices. </a:t>
            </a:r>
            <a:endParaRPr lang="cs-CZ" dirty="0"/>
          </a:p>
          <a:p>
            <a:endParaRPr lang="en-US" dirty="0"/>
          </a:p>
        </p:txBody>
      </p:sp>
    </p:spTree>
    <p:extLst>
      <p:ext uri="{BB962C8B-B14F-4D97-AF65-F5344CB8AC3E}">
        <p14:creationId xmlns:p14="http://schemas.microsoft.com/office/powerpoint/2010/main" val="4050414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Premable</a:t>
            </a:r>
            <a:endParaRPr lang="en-US" dirty="0"/>
          </a:p>
        </p:txBody>
      </p:sp>
      <p:sp>
        <p:nvSpPr>
          <p:cNvPr id="3" name="Content Placeholder 2"/>
          <p:cNvSpPr>
            <a:spLocks noGrp="1"/>
          </p:cNvSpPr>
          <p:nvPr>
            <p:ph idx="1"/>
          </p:nvPr>
        </p:nvSpPr>
        <p:spPr/>
        <p:txBody>
          <a:bodyPr/>
          <a:lstStyle/>
          <a:p>
            <a:r>
              <a:rPr lang="en-GB" dirty="0">
                <a:solidFill>
                  <a:srgbClr val="000000"/>
                </a:solidFill>
                <a:latin typeface="Cambria"/>
                <a:ea typeface="ＭＳ 明朝"/>
                <a:cs typeface="EUAlbertina"/>
              </a:rPr>
              <a:t>Conscious of </a:t>
            </a:r>
            <a:r>
              <a:rPr lang="en-GB" dirty="0" smtClean="0">
                <a:solidFill>
                  <a:srgbClr val="000000"/>
                </a:solidFill>
                <a:latin typeface="Cambria"/>
                <a:ea typeface="ＭＳ 明朝"/>
                <a:cs typeface="EUAlbertina"/>
              </a:rPr>
              <a:t> </a:t>
            </a:r>
            <a:r>
              <a:rPr lang="en-GB" dirty="0">
                <a:solidFill>
                  <a:srgbClr val="000000"/>
                </a:solidFill>
                <a:latin typeface="Cambria"/>
                <a:ea typeface="ＭＳ 明朝"/>
                <a:cs typeface="EUAlbertina"/>
              </a:rPr>
              <a:t>spiritual and moral heritage, </a:t>
            </a:r>
            <a:endParaRPr lang="en-GB" dirty="0" smtClean="0">
              <a:solidFill>
                <a:srgbClr val="000000"/>
              </a:solidFill>
              <a:latin typeface="Cambria"/>
              <a:ea typeface="ＭＳ 明朝"/>
              <a:cs typeface="EUAlbertina"/>
            </a:endParaRPr>
          </a:p>
          <a:p>
            <a:r>
              <a:rPr lang="en-GB" dirty="0" smtClean="0">
                <a:solidFill>
                  <a:srgbClr val="000000"/>
                </a:solidFill>
                <a:latin typeface="Cambria"/>
                <a:ea typeface="ＭＳ 明朝"/>
                <a:cs typeface="EUAlbertina"/>
              </a:rPr>
              <a:t>the </a:t>
            </a:r>
            <a:r>
              <a:rPr lang="en-GB" dirty="0">
                <a:solidFill>
                  <a:srgbClr val="000000"/>
                </a:solidFill>
                <a:latin typeface="Cambria"/>
                <a:ea typeface="ＭＳ 明朝"/>
                <a:cs typeface="EUAlbertina"/>
              </a:rPr>
              <a:t>Union is founded </a:t>
            </a:r>
            <a:r>
              <a:rPr lang="en-GB" dirty="0" smtClean="0">
                <a:solidFill>
                  <a:srgbClr val="000000"/>
                </a:solidFill>
                <a:latin typeface="Cambria"/>
                <a:ea typeface="ＭＳ 明朝"/>
                <a:cs typeface="EUAlbertina"/>
              </a:rPr>
              <a:t>on:</a:t>
            </a:r>
          </a:p>
          <a:p>
            <a:r>
              <a:rPr lang="en-GB" dirty="0" smtClean="0">
                <a:solidFill>
                  <a:srgbClr val="000000"/>
                </a:solidFill>
                <a:latin typeface="Cambria"/>
                <a:ea typeface="ＭＳ 明朝"/>
                <a:cs typeface="EUAlbertina"/>
              </a:rPr>
              <a:t> </a:t>
            </a:r>
            <a:r>
              <a:rPr lang="en-GB" dirty="0">
                <a:solidFill>
                  <a:srgbClr val="000000"/>
                </a:solidFill>
                <a:latin typeface="Cambria"/>
                <a:ea typeface="ＭＳ 明朝"/>
                <a:cs typeface="EUAlbertina"/>
              </a:rPr>
              <a:t>the indivisible, </a:t>
            </a:r>
            <a:endParaRPr lang="en-GB" dirty="0" smtClean="0">
              <a:solidFill>
                <a:srgbClr val="000000"/>
              </a:solidFill>
              <a:latin typeface="Cambria"/>
              <a:ea typeface="ＭＳ 明朝"/>
              <a:cs typeface="EUAlbertina"/>
            </a:endParaRPr>
          </a:p>
          <a:p>
            <a:r>
              <a:rPr lang="en-GB" dirty="0" smtClean="0">
                <a:solidFill>
                  <a:srgbClr val="000000"/>
                </a:solidFill>
                <a:latin typeface="Cambria"/>
                <a:ea typeface="ＭＳ 明朝"/>
                <a:cs typeface="EUAlbertina"/>
              </a:rPr>
              <a:t>universal </a:t>
            </a:r>
            <a:r>
              <a:rPr lang="en-GB" dirty="0">
                <a:solidFill>
                  <a:srgbClr val="000000"/>
                </a:solidFill>
                <a:latin typeface="Cambria"/>
                <a:ea typeface="ＭＳ 明朝"/>
                <a:cs typeface="EUAlbertina"/>
              </a:rPr>
              <a:t>values of human dignity, </a:t>
            </a:r>
            <a:endParaRPr lang="en-GB" dirty="0" smtClean="0">
              <a:solidFill>
                <a:srgbClr val="000000"/>
              </a:solidFill>
              <a:latin typeface="Cambria"/>
              <a:ea typeface="ＭＳ 明朝"/>
              <a:cs typeface="EUAlbertina"/>
            </a:endParaRPr>
          </a:p>
          <a:p>
            <a:r>
              <a:rPr lang="en-GB" dirty="0" smtClean="0">
                <a:solidFill>
                  <a:srgbClr val="000000"/>
                </a:solidFill>
                <a:latin typeface="Cambria"/>
                <a:ea typeface="ＭＳ 明朝"/>
                <a:cs typeface="EUAlbertina"/>
              </a:rPr>
              <a:t>freedom</a:t>
            </a:r>
            <a:r>
              <a:rPr lang="en-GB" dirty="0">
                <a:solidFill>
                  <a:srgbClr val="000000"/>
                </a:solidFill>
                <a:latin typeface="Cambria"/>
                <a:ea typeface="ＭＳ 明朝"/>
                <a:cs typeface="EUAlbertina"/>
              </a:rPr>
              <a:t>, </a:t>
            </a:r>
            <a:endParaRPr lang="en-GB" dirty="0" smtClean="0">
              <a:solidFill>
                <a:srgbClr val="000000"/>
              </a:solidFill>
              <a:latin typeface="Cambria"/>
              <a:ea typeface="ＭＳ 明朝"/>
              <a:cs typeface="EUAlbertina"/>
            </a:endParaRPr>
          </a:p>
          <a:p>
            <a:r>
              <a:rPr lang="en-GB" dirty="0" smtClean="0">
                <a:solidFill>
                  <a:srgbClr val="000000"/>
                </a:solidFill>
                <a:latin typeface="Cambria"/>
                <a:ea typeface="ＭＳ 明朝"/>
                <a:cs typeface="EUAlbertina"/>
              </a:rPr>
              <a:t>equality </a:t>
            </a:r>
            <a:r>
              <a:rPr lang="en-GB" dirty="0">
                <a:solidFill>
                  <a:srgbClr val="000000"/>
                </a:solidFill>
                <a:latin typeface="Cambria"/>
                <a:ea typeface="ＭＳ 明朝"/>
                <a:cs typeface="EUAlbertina"/>
              </a:rPr>
              <a:t>and </a:t>
            </a:r>
            <a:endParaRPr lang="en-GB" dirty="0" smtClean="0">
              <a:solidFill>
                <a:srgbClr val="000000"/>
              </a:solidFill>
              <a:latin typeface="Cambria"/>
              <a:ea typeface="ＭＳ 明朝"/>
              <a:cs typeface="EUAlbertina"/>
            </a:endParaRPr>
          </a:p>
          <a:p>
            <a:r>
              <a:rPr lang="en-GB" dirty="0" smtClean="0">
                <a:solidFill>
                  <a:srgbClr val="000000"/>
                </a:solidFill>
                <a:latin typeface="Cambria"/>
                <a:ea typeface="ＭＳ 明朝"/>
                <a:cs typeface="EUAlbertina"/>
              </a:rPr>
              <a:t>solidarity</a:t>
            </a:r>
            <a:r>
              <a:rPr lang="cs-CZ" dirty="0" smtClean="0"/>
              <a:t> </a:t>
            </a:r>
          </a:p>
          <a:p>
            <a:r>
              <a:rPr lang="en-GB" dirty="0" smtClean="0">
                <a:solidFill>
                  <a:srgbClr val="000000"/>
                </a:solidFill>
                <a:latin typeface="Cambria"/>
                <a:ea typeface="ＭＳ 明朝"/>
                <a:cs typeface="EUAlbertina"/>
              </a:rPr>
              <a:t> </a:t>
            </a:r>
            <a:r>
              <a:rPr lang="en-GB" dirty="0">
                <a:solidFill>
                  <a:srgbClr val="000000"/>
                </a:solidFill>
                <a:latin typeface="Cambria"/>
                <a:ea typeface="ＭＳ 明朝"/>
                <a:cs typeface="EUAlbertina"/>
              </a:rPr>
              <a:t>principles of democracy and the rule of law</a:t>
            </a:r>
            <a:r>
              <a:rPr lang="cs-CZ" dirty="0"/>
              <a:t> </a:t>
            </a:r>
            <a:endParaRPr lang="en-US" dirty="0"/>
          </a:p>
        </p:txBody>
      </p:sp>
    </p:spTree>
    <p:extLst>
      <p:ext uri="{BB962C8B-B14F-4D97-AF65-F5344CB8AC3E}">
        <p14:creationId xmlns:p14="http://schemas.microsoft.com/office/powerpoint/2010/main" val="9671546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Family and professional life </a:t>
            </a:r>
            <a:r>
              <a:rPr lang="cs-CZ" dirty="0"/>
              <a:t/>
            </a:r>
            <a:br>
              <a:rPr lang="cs-CZ" dirty="0"/>
            </a:br>
            <a:endParaRPr lang="en-US" dirty="0"/>
          </a:p>
        </p:txBody>
      </p:sp>
      <p:sp>
        <p:nvSpPr>
          <p:cNvPr id="3" name="Content Placeholder 2"/>
          <p:cNvSpPr>
            <a:spLocks noGrp="1"/>
          </p:cNvSpPr>
          <p:nvPr>
            <p:ph idx="1"/>
          </p:nvPr>
        </p:nvSpPr>
        <p:spPr/>
        <p:txBody>
          <a:bodyPr/>
          <a:lstStyle/>
          <a:p>
            <a:r>
              <a:rPr lang="en-US" dirty="0" smtClean="0"/>
              <a:t>The </a:t>
            </a:r>
            <a:r>
              <a:rPr lang="en-US" dirty="0"/>
              <a:t>family shall enjoy legal, economic and social protection. </a:t>
            </a:r>
            <a:endParaRPr lang="cs-CZ" dirty="0"/>
          </a:p>
          <a:p>
            <a:r>
              <a:rPr lang="en-US" dirty="0" smtClean="0"/>
              <a:t>To </a:t>
            </a:r>
            <a:r>
              <a:rPr lang="en-US" dirty="0"/>
              <a:t>reconcile family and professional life, everyone shall have the right to protection from dismissal for a reason connected with maternity and the right to paid maternity leave and to parental leave following the birth or adoption of a child. </a:t>
            </a:r>
            <a:endParaRPr lang="cs-CZ" dirty="0"/>
          </a:p>
          <a:p>
            <a:endParaRPr lang="en-US" dirty="0"/>
          </a:p>
        </p:txBody>
      </p:sp>
    </p:spTree>
    <p:extLst>
      <p:ext uri="{BB962C8B-B14F-4D97-AF65-F5344CB8AC3E}">
        <p14:creationId xmlns:p14="http://schemas.microsoft.com/office/powerpoint/2010/main" val="31781087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Consumer protection</a:t>
            </a:r>
            <a:r>
              <a:rPr lang="cs-CZ" dirty="0"/>
              <a:t> </a:t>
            </a:r>
            <a:endParaRPr lang="en-US" dirty="0"/>
          </a:p>
        </p:txBody>
      </p:sp>
      <p:sp>
        <p:nvSpPr>
          <p:cNvPr id="3" name="Content Placeholder 2"/>
          <p:cNvSpPr>
            <a:spLocks noGrp="1"/>
          </p:cNvSpPr>
          <p:nvPr>
            <p:ph idx="1"/>
          </p:nvPr>
        </p:nvSpPr>
        <p:spPr/>
        <p:txBody>
          <a:bodyPr>
            <a:normAutofit fontScale="92500" lnSpcReduction="10000"/>
          </a:bodyPr>
          <a:lstStyle/>
          <a:p>
            <a:r>
              <a:rPr lang="en-US" dirty="0"/>
              <a:t>Union policies shall ensure a high level of consumer protection. </a:t>
            </a:r>
            <a:endParaRPr lang="en-US" dirty="0" smtClean="0"/>
          </a:p>
          <a:p>
            <a:r>
              <a:rPr lang="en-US" dirty="0"/>
              <a:t>Adhesion contract: A type of contract, a legally binding agreement between two parties to do a certain thing, in which one side has all the bargaining power and uses it to write the contract primarily to his or her </a:t>
            </a:r>
            <a:r>
              <a:rPr lang="en-US" dirty="0" smtClean="0"/>
              <a:t>advantage,</a:t>
            </a:r>
          </a:p>
          <a:p>
            <a:r>
              <a:rPr lang="en-US" dirty="0" smtClean="0"/>
              <a:t>adhesion </a:t>
            </a:r>
            <a:r>
              <a:rPr lang="en-US" dirty="0"/>
              <a:t>contract is a standardized contract form that offers goods or services to consumers on essentially a "take it or leave it" basis without giving consumers realistic opportunities to negotiate terms that would benefit their interests. When this occurs, the consumer cannot obtain the desired product or service unless he or she acquiesces to the form contract</a:t>
            </a:r>
            <a:endParaRPr lang="cs-CZ" dirty="0"/>
          </a:p>
          <a:p>
            <a:endParaRPr lang="en-US" dirty="0"/>
          </a:p>
        </p:txBody>
      </p:sp>
    </p:spTree>
    <p:extLst>
      <p:ext uri="{BB962C8B-B14F-4D97-AF65-F5344CB8AC3E}">
        <p14:creationId xmlns:p14="http://schemas.microsoft.com/office/powerpoint/2010/main" val="30430578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Right to good administration </a:t>
            </a:r>
            <a:r>
              <a:rPr lang="cs-CZ" dirty="0"/>
              <a:t/>
            </a:r>
            <a:br>
              <a:rPr lang="cs-CZ" dirty="0"/>
            </a:br>
            <a:endParaRPr lang="en-US" dirty="0"/>
          </a:p>
        </p:txBody>
      </p:sp>
      <p:sp>
        <p:nvSpPr>
          <p:cNvPr id="3" name="Content Placeholder 2"/>
          <p:cNvSpPr>
            <a:spLocks noGrp="1"/>
          </p:cNvSpPr>
          <p:nvPr>
            <p:ph idx="1"/>
          </p:nvPr>
        </p:nvSpPr>
        <p:spPr/>
        <p:txBody>
          <a:bodyPr/>
          <a:lstStyle/>
          <a:p>
            <a:r>
              <a:rPr lang="en-GB" dirty="0" smtClean="0"/>
              <a:t>Every </a:t>
            </a:r>
            <a:r>
              <a:rPr lang="en-GB" dirty="0"/>
              <a:t>person has the right to have his or her affairs handled impartially, fairly and within a reasonable time by the institutions, bodies, offices and agencies of the Union.</a:t>
            </a:r>
            <a:r>
              <a:rPr lang="cs-CZ" dirty="0"/>
              <a:t> </a:t>
            </a:r>
            <a:endParaRPr lang="en-US" dirty="0"/>
          </a:p>
        </p:txBody>
      </p:sp>
    </p:spTree>
    <p:extLst>
      <p:ext uri="{BB962C8B-B14F-4D97-AF65-F5344CB8AC3E}">
        <p14:creationId xmlns:p14="http://schemas.microsoft.com/office/powerpoint/2010/main" val="24081673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right of every person </a:t>
            </a:r>
          </a:p>
        </p:txBody>
      </p:sp>
      <p:sp>
        <p:nvSpPr>
          <p:cNvPr id="3" name="Content Placeholder 2"/>
          <p:cNvSpPr>
            <a:spLocks noGrp="1"/>
          </p:cNvSpPr>
          <p:nvPr>
            <p:ph idx="1"/>
          </p:nvPr>
        </p:nvSpPr>
        <p:spPr/>
        <p:txBody>
          <a:bodyPr>
            <a:normAutofit lnSpcReduction="10000"/>
          </a:bodyPr>
          <a:lstStyle/>
          <a:p>
            <a:r>
              <a:rPr lang="en-US" dirty="0"/>
              <a:t>T</a:t>
            </a:r>
            <a:r>
              <a:rPr lang="en-US" dirty="0" smtClean="0"/>
              <a:t>he </a:t>
            </a:r>
            <a:r>
              <a:rPr lang="en-US" dirty="0"/>
              <a:t>right of every person to be heard, before any individual measure which would affect him or her adversely is taken; </a:t>
            </a:r>
            <a:endParaRPr lang="cs-CZ" dirty="0"/>
          </a:p>
          <a:p>
            <a:r>
              <a:rPr lang="en-US" dirty="0"/>
              <a:t>T</a:t>
            </a:r>
            <a:r>
              <a:rPr lang="en-US" dirty="0" smtClean="0"/>
              <a:t>he </a:t>
            </a:r>
            <a:r>
              <a:rPr lang="en-US" dirty="0"/>
              <a:t>right of every person to have access to his or her file, while respecting the legitimate interests of confidentiality and of professional and business secrecy; </a:t>
            </a:r>
            <a:endParaRPr lang="cs-CZ" dirty="0"/>
          </a:p>
          <a:p>
            <a:r>
              <a:rPr lang="en-US" dirty="0"/>
              <a:t>T</a:t>
            </a:r>
            <a:r>
              <a:rPr lang="en-US" dirty="0" smtClean="0"/>
              <a:t>he </a:t>
            </a:r>
            <a:r>
              <a:rPr lang="en-US" dirty="0"/>
              <a:t>obligation of the administration to give reasons for its decisions. </a:t>
            </a:r>
            <a:endParaRPr lang="en-US" dirty="0" smtClean="0"/>
          </a:p>
          <a:p>
            <a:r>
              <a:rPr lang="en-GB" dirty="0"/>
              <a:t>Every person may write to the institutions of the Union in one of the languages of the Treaties and must have an answer in the same language. </a:t>
            </a:r>
            <a:endParaRPr lang="cs-CZ" dirty="0"/>
          </a:p>
          <a:p>
            <a:endParaRPr lang="en-US" dirty="0"/>
          </a:p>
        </p:txBody>
      </p:sp>
    </p:spTree>
    <p:extLst>
      <p:ext uri="{BB962C8B-B14F-4D97-AF65-F5344CB8AC3E}">
        <p14:creationId xmlns:p14="http://schemas.microsoft.com/office/powerpoint/2010/main" val="38628213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European Ombudsman </a:t>
            </a:r>
            <a:r>
              <a:rPr lang="cs-CZ" dirty="0"/>
              <a:t/>
            </a:r>
            <a:br>
              <a:rPr lang="cs-CZ" dirty="0"/>
            </a:br>
            <a:endParaRPr lang="en-US" dirty="0"/>
          </a:p>
        </p:txBody>
      </p:sp>
      <p:sp>
        <p:nvSpPr>
          <p:cNvPr id="3" name="Content Placeholder 2"/>
          <p:cNvSpPr>
            <a:spLocks noGrp="1"/>
          </p:cNvSpPr>
          <p:nvPr>
            <p:ph idx="1"/>
          </p:nvPr>
        </p:nvSpPr>
        <p:spPr/>
        <p:txBody>
          <a:bodyPr/>
          <a:lstStyle/>
          <a:p>
            <a:r>
              <a:rPr lang="en-US" dirty="0"/>
              <a:t>Any citizen of the Union and any natural or legal person residing or having its registered office in a Member State has the right to refer to the European Ombudsman cases of maladministration in the activities of the institutions, bodies, offices or agencies of the Union, with the exception of the Court of Justice of the European Union acting in its judicial role. </a:t>
            </a:r>
            <a:endParaRPr lang="cs-CZ" dirty="0"/>
          </a:p>
          <a:p>
            <a:endParaRPr lang="en-US" dirty="0"/>
          </a:p>
        </p:txBody>
      </p:sp>
    </p:spTree>
    <p:extLst>
      <p:ext uri="{BB962C8B-B14F-4D97-AF65-F5344CB8AC3E}">
        <p14:creationId xmlns:p14="http://schemas.microsoft.com/office/powerpoint/2010/main" val="38808964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Right to petition </a:t>
            </a:r>
            <a:r>
              <a:rPr lang="cs-CZ" dirty="0"/>
              <a:t/>
            </a:r>
            <a:br>
              <a:rPr lang="cs-CZ" dirty="0"/>
            </a:br>
            <a:endParaRPr lang="en-US" dirty="0"/>
          </a:p>
        </p:txBody>
      </p:sp>
      <p:sp>
        <p:nvSpPr>
          <p:cNvPr id="3" name="Content Placeholder 2"/>
          <p:cNvSpPr>
            <a:spLocks noGrp="1"/>
          </p:cNvSpPr>
          <p:nvPr>
            <p:ph idx="1"/>
          </p:nvPr>
        </p:nvSpPr>
        <p:spPr/>
        <p:txBody>
          <a:bodyPr/>
          <a:lstStyle/>
          <a:p>
            <a:r>
              <a:rPr lang="en-US" dirty="0"/>
              <a:t>Any citizen of the Union and </a:t>
            </a:r>
            <a:endParaRPr lang="en-US" dirty="0" smtClean="0"/>
          </a:p>
          <a:p>
            <a:r>
              <a:rPr lang="en-US" dirty="0" smtClean="0"/>
              <a:t>any </a:t>
            </a:r>
            <a:r>
              <a:rPr lang="en-US" dirty="0"/>
              <a:t>natural or </a:t>
            </a:r>
            <a:endParaRPr lang="en-US" dirty="0" smtClean="0"/>
          </a:p>
          <a:p>
            <a:r>
              <a:rPr lang="en-US" dirty="0" smtClean="0"/>
              <a:t>legal </a:t>
            </a:r>
            <a:r>
              <a:rPr lang="en-US" dirty="0"/>
              <a:t>person residing or having its registered office in a Member State has the right to petition the European Parliament. </a:t>
            </a:r>
            <a:endParaRPr lang="cs-CZ" dirty="0"/>
          </a:p>
          <a:p>
            <a:endParaRPr lang="en-US" dirty="0"/>
          </a:p>
        </p:txBody>
      </p:sp>
    </p:spTree>
    <p:extLst>
      <p:ext uri="{BB962C8B-B14F-4D97-AF65-F5344CB8AC3E}">
        <p14:creationId xmlns:p14="http://schemas.microsoft.com/office/powerpoint/2010/main" val="11630393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Diplomatic and consular protection </a:t>
            </a:r>
            <a:r>
              <a:rPr lang="cs-CZ" dirty="0"/>
              <a:t/>
            </a:r>
            <a:br>
              <a:rPr lang="cs-CZ" dirty="0"/>
            </a:br>
            <a:endParaRPr lang="en-US" dirty="0"/>
          </a:p>
        </p:txBody>
      </p:sp>
      <p:sp>
        <p:nvSpPr>
          <p:cNvPr id="3" name="Content Placeholder 2"/>
          <p:cNvSpPr>
            <a:spLocks noGrp="1"/>
          </p:cNvSpPr>
          <p:nvPr>
            <p:ph idx="1"/>
          </p:nvPr>
        </p:nvSpPr>
        <p:spPr/>
        <p:txBody>
          <a:bodyPr/>
          <a:lstStyle/>
          <a:p>
            <a:r>
              <a:rPr lang="en-US" dirty="0"/>
              <a:t>Every citizen of the Union shall, in the territory of a third country in which the Member State of which he or she is a national is not represented, </a:t>
            </a:r>
            <a:endParaRPr lang="en-US" dirty="0" smtClean="0"/>
          </a:p>
          <a:p>
            <a:r>
              <a:rPr lang="en-US" dirty="0" smtClean="0"/>
              <a:t>be </a:t>
            </a:r>
            <a:r>
              <a:rPr lang="en-US" dirty="0"/>
              <a:t>entitled to protection by the diplomatic or consular authorities of any Member State, on the same conditions as the nationals of that Member State. </a:t>
            </a:r>
            <a:endParaRPr lang="cs-CZ" dirty="0"/>
          </a:p>
          <a:p>
            <a:endParaRPr lang="en-US" dirty="0"/>
          </a:p>
        </p:txBody>
      </p:sp>
    </p:spTree>
    <p:extLst>
      <p:ext uri="{BB962C8B-B14F-4D97-AF65-F5344CB8AC3E}">
        <p14:creationId xmlns:p14="http://schemas.microsoft.com/office/powerpoint/2010/main" val="38099993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Field of application </a:t>
            </a:r>
            <a:r>
              <a:rPr lang="cs-CZ" dirty="0"/>
              <a:t/>
            </a:r>
            <a:br>
              <a:rPr lang="cs-CZ" dirty="0"/>
            </a:br>
            <a:endParaRPr lang="en-US" dirty="0"/>
          </a:p>
        </p:txBody>
      </p:sp>
      <p:sp>
        <p:nvSpPr>
          <p:cNvPr id="3" name="Content Placeholder 2"/>
          <p:cNvSpPr>
            <a:spLocks noGrp="1"/>
          </p:cNvSpPr>
          <p:nvPr>
            <p:ph idx="1"/>
          </p:nvPr>
        </p:nvSpPr>
        <p:spPr/>
        <p:txBody>
          <a:bodyPr/>
          <a:lstStyle/>
          <a:p>
            <a:r>
              <a:rPr lang="en-GB" dirty="0"/>
              <a:t>The provisions of this Charter are addressed to the institutions, bodies, offices and agencies of the Union with due regard for the principle of subsidiarity and to the Member States only when they are implementing Union law. </a:t>
            </a:r>
            <a:endParaRPr lang="en-US" dirty="0"/>
          </a:p>
        </p:txBody>
      </p:sp>
    </p:spTree>
    <p:extLst>
      <p:ext uri="{BB962C8B-B14F-4D97-AF65-F5344CB8AC3E}">
        <p14:creationId xmlns:p14="http://schemas.microsoft.com/office/powerpoint/2010/main" val="28424169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dirty="0"/>
              <a:t>Convention for the Protection of Human Rights and Fundamental </a:t>
            </a:r>
            <a:r>
              <a:rPr lang="en-GB" sz="2800" dirty="0" smtClean="0"/>
              <a:t>Freedoms</a:t>
            </a:r>
            <a:endParaRPr lang="en-US" sz="2800" dirty="0"/>
          </a:p>
        </p:txBody>
      </p:sp>
      <p:sp>
        <p:nvSpPr>
          <p:cNvPr id="3" name="Content Placeholder 2"/>
          <p:cNvSpPr>
            <a:spLocks noGrp="1"/>
          </p:cNvSpPr>
          <p:nvPr>
            <p:ph idx="1"/>
          </p:nvPr>
        </p:nvSpPr>
        <p:spPr/>
        <p:txBody>
          <a:bodyPr/>
          <a:lstStyle/>
          <a:p>
            <a:r>
              <a:rPr lang="en-GB" dirty="0"/>
              <a:t>the meaning and scope of those rights shall be the same as those laid down by the said Convention. This provision shall not prevent Union law providing more extensive protection. </a:t>
            </a:r>
            <a:endParaRPr lang="en-US" dirty="0"/>
          </a:p>
        </p:txBody>
      </p:sp>
    </p:spTree>
    <p:extLst>
      <p:ext uri="{BB962C8B-B14F-4D97-AF65-F5344CB8AC3E}">
        <p14:creationId xmlns:p14="http://schemas.microsoft.com/office/powerpoint/2010/main" val="20535796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Prohibition of abuse of rights </a:t>
            </a:r>
            <a:r>
              <a:rPr lang="cs-CZ" dirty="0"/>
              <a:t/>
            </a:r>
            <a:br>
              <a:rPr lang="cs-CZ" dirty="0"/>
            </a:br>
            <a:endParaRPr lang="en-US" dirty="0"/>
          </a:p>
        </p:txBody>
      </p:sp>
      <p:sp>
        <p:nvSpPr>
          <p:cNvPr id="3" name="Content Placeholder 2"/>
          <p:cNvSpPr>
            <a:spLocks noGrp="1"/>
          </p:cNvSpPr>
          <p:nvPr>
            <p:ph idx="1"/>
          </p:nvPr>
        </p:nvSpPr>
        <p:spPr/>
        <p:txBody>
          <a:bodyPr/>
          <a:lstStyle/>
          <a:p>
            <a:r>
              <a:rPr lang="en-US" dirty="0"/>
              <a:t>Nothing in this Charter shall be interpreted as implying any right to engage in any activity or to perform any act </a:t>
            </a:r>
            <a:r>
              <a:rPr lang="en-US" dirty="0" smtClean="0"/>
              <a:t>aimed</a:t>
            </a:r>
          </a:p>
          <a:p>
            <a:r>
              <a:rPr lang="en-US" smtClean="0"/>
              <a:t> </a:t>
            </a:r>
            <a:r>
              <a:rPr lang="en-US" dirty="0"/>
              <a:t>at the destruction of any of the rights and </a:t>
            </a:r>
            <a:r>
              <a:rPr lang="en-US"/>
              <a:t>freedoms </a:t>
            </a:r>
            <a:r>
              <a:rPr lang="en-US" smtClean="0"/>
              <a:t>recognized </a:t>
            </a:r>
            <a:r>
              <a:rPr lang="en-US" dirty="0"/>
              <a:t>in this Charter </a:t>
            </a:r>
            <a:r>
              <a:rPr lang="en-US"/>
              <a:t>or </a:t>
            </a:r>
            <a:endParaRPr lang="en-US" smtClean="0"/>
          </a:p>
          <a:p>
            <a:r>
              <a:rPr lang="en-US" smtClean="0"/>
              <a:t>at </a:t>
            </a:r>
            <a:r>
              <a:rPr lang="en-US" dirty="0"/>
              <a:t>their limitation to a greater extent than is provided for herein. </a:t>
            </a:r>
            <a:endParaRPr lang="cs-CZ" dirty="0"/>
          </a:p>
          <a:p>
            <a:endParaRPr lang="en-US" dirty="0"/>
          </a:p>
        </p:txBody>
      </p:sp>
    </p:spTree>
    <p:extLst>
      <p:ext uri="{BB962C8B-B14F-4D97-AF65-F5344CB8AC3E}">
        <p14:creationId xmlns:p14="http://schemas.microsoft.com/office/powerpoint/2010/main" val="3914765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individual</a:t>
            </a:r>
          </a:p>
        </p:txBody>
      </p:sp>
      <p:sp>
        <p:nvSpPr>
          <p:cNvPr id="3" name="Content Placeholder 2"/>
          <p:cNvSpPr>
            <a:spLocks noGrp="1"/>
          </p:cNvSpPr>
          <p:nvPr>
            <p:ph idx="1"/>
          </p:nvPr>
        </p:nvSpPr>
        <p:spPr/>
        <p:txBody>
          <a:bodyPr/>
          <a:lstStyle/>
          <a:p>
            <a:r>
              <a:rPr lang="en-GB" dirty="0" smtClean="0"/>
              <a:t>The EU </a:t>
            </a:r>
            <a:r>
              <a:rPr lang="en-GB" dirty="0"/>
              <a:t>places the individual at the heart of its activities, by establishing the citizenship of the Union and by creating an area of freedom, security and justice. </a:t>
            </a:r>
            <a:endParaRPr lang="en-GB" dirty="0" smtClean="0"/>
          </a:p>
          <a:p>
            <a:r>
              <a:rPr lang="en-GB" dirty="0"/>
              <a:t>I</a:t>
            </a:r>
            <a:r>
              <a:rPr lang="en-GB" dirty="0" smtClean="0"/>
              <a:t>t </a:t>
            </a:r>
            <a:r>
              <a:rPr lang="en-GB" dirty="0"/>
              <a:t>is necessary to strengthen the protection of fundamental rights in the light </a:t>
            </a:r>
            <a:r>
              <a:rPr lang="en-GB" dirty="0" smtClean="0"/>
              <a:t>of</a:t>
            </a:r>
          </a:p>
          <a:p>
            <a:r>
              <a:rPr lang="en-GB" dirty="0" smtClean="0"/>
              <a:t>changes </a:t>
            </a:r>
            <a:r>
              <a:rPr lang="en-GB" dirty="0"/>
              <a:t>in society, </a:t>
            </a:r>
            <a:endParaRPr lang="en-GB" dirty="0" smtClean="0"/>
          </a:p>
          <a:p>
            <a:r>
              <a:rPr lang="en-GB" dirty="0" smtClean="0"/>
              <a:t>social </a:t>
            </a:r>
            <a:r>
              <a:rPr lang="en-GB" dirty="0"/>
              <a:t>progress and </a:t>
            </a:r>
            <a:endParaRPr lang="en-GB" dirty="0" smtClean="0"/>
          </a:p>
          <a:p>
            <a:r>
              <a:rPr lang="en-GB" dirty="0" smtClean="0"/>
              <a:t>scientific </a:t>
            </a:r>
            <a:r>
              <a:rPr lang="en-GB" dirty="0"/>
              <a:t>and technological developments by making those rights more visible in a Charter</a:t>
            </a:r>
            <a:r>
              <a:rPr lang="cs-CZ" dirty="0"/>
              <a:t> </a:t>
            </a:r>
            <a:endParaRPr lang="en-US" dirty="0"/>
          </a:p>
        </p:txBody>
      </p:sp>
    </p:spTree>
    <p:extLst>
      <p:ext uri="{BB962C8B-B14F-4D97-AF65-F5344CB8AC3E}">
        <p14:creationId xmlns:p14="http://schemas.microsoft.com/office/powerpoint/2010/main" val="1399814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Right to the integrity of the person </a:t>
            </a:r>
            <a:r>
              <a:rPr lang="cs-CZ" sz="2800" dirty="0"/>
              <a:t/>
            </a:r>
            <a:br>
              <a:rPr lang="cs-CZ" sz="2800" dirty="0"/>
            </a:br>
            <a:endParaRPr lang="en-US" sz="2800" dirty="0"/>
          </a:p>
        </p:txBody>
      </p:sp>
      <p:sp>
        <p:nvSpPr>
          <p:cNvPr id="3" name="Content Placeholder 2"/>
          <p:cNvSpPr>
            <a:spLocks noGrp="1"/>
          </p:cNvSpPr>
          <p:nvPr>
            <p:ph idx="1"/>
          </p:nvPr>
        </p:nvSpPr>
        <p:spPr/>
        <p:txBody>
          <a:bodyPr>
            <a:normAutofit lnSpcReduction="10000"/>
          </a:bodyPr>
          <a:lstStyle/>
          <a:p>
            <a:r>
              <a:rPr lang="en-US" dirty="0" smtClean="0"/>
              <a:t>In </a:t>
            </a:r>
            <a:r>
              <a:rPr lang="en-US" dirty="0"/>
              <a:t>the fields of medicine and biology, the following must be respected in particular: </a:t>
            </a:r>
            <a:endParaRPr lang="cs-CZ" dirty="0"/>
          </a:p>
          <a:p>
            <a:r>
              <a:rPr lang="en-US" dirty="0" smtClean="0"/>
              <a:t>the </a:t>
            </a:r>
            <a:r>
              <a:rPr lang="en-US" dirty="0"/>
              <a:t>free and informed consent of the person concerned, according to the procedures laid down by law; </a:t>
            </a:r>
            <a:endParaRPr lang="cs-CZ" dirty="0"/>
          </a:p>
          <a:p>
            <a:r>
              <a:rPr lang="en-US" dirty="0" smtClean="0"/>
              <a:t>the </a:t>
            </a:r>
            <a:r>
              <a:rPr lang="en-US" dirty="0"/>
              <a:t>prohibition of eugenic practices, in particular those aiming at the selection of persons; </a:t>
            </a:r>
            <a:endParaRPr lang="cs-CZ" dirty="0"/>
          </a:p>
          <a:p>
            <a:r>
              <a:rPr lang="en-US" dirty="0" smtClean="0"/>
              <a:t>the </a:t>
            </a:r>
            <a:r>
              <a:rPr lang="en-US" dirty="0"/>
              <a:t>prohibition on making the human body and its parts as such a source of financial gain; </a:t>
            </a:r>
            <a:endParaRPr lang="cs-CZ" dirty="0"/>
          </a:p>
          <a:p>
            <a:r>
              <a:rPr lang="en-US" dirty="0" smtClean="0"/>
              <a:t>the </a:t>
            </a:r>
            <a:r>
              <a:rPr lang="en-US" dirty="0"/>
              <a:t>prohibition of the reproductive cloning of human beings. </a:t>
            </a:r>
            <a:endParaRPr lang="cs-CZ" dirty="0"/>
          </a:p>
          <a:p>
            <a:endParaRPr lang="en-US" dirty="0"/>
          </a:p>
        </p:txBody>
      </p:sp>
    </p:spTree>
    <p:extLst>
      <p:ext uri="{BB962C8B-B14F-4D97-AF65-F5344CB8AC3E}">
        <p14:creationId xmlns:p14="http://schemas.microsoft.com/office/powerpoint/2010/main" val="771748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t>Prohibition of slavery and forced </a:t>
            </a:r>
            <a:r>
              <a:rPr lang="en-US" sz="2800" b="1" dirty="0" err="1"/>
              <a:t>labour</a:t>
            </a:r>
            <a:r>
              <a:rPr lang="en-US" sz="2800" b="1" dirty="0"/>
              <a:t> </a:t>
            </a:r>
            <a:r>
              <a:rPr lang="cs-CZ" sz="2800" dirty="0"/>
              <a:t/>
            </a:r>
            <a:br>
              <a:rPr lang="cs-CZ" sz="2800" dirty="0"/>
            </a:br>
            <a:endParaRPr lang="en-US" sz="2800" dirty="0"/>
          </a:p>
        </p:txBody>
      </p:sp>
      <p:sp>
        <p:nvSpPr>
          <p:cNvPr id="3" name="Content Placeholder 2"/>
          <p:cNvSpPr>
            <a:spLocks noGrp="1"/>
          </p:cNvSpPr>
          <p:nvPr>
            <p:ph idx="1"/>
          </p:nvPr>
        </p:nvSpPr>
        <p:spPr/>
        <p:txBody>
          <a:bodyPr/>
          <a:lstStyle/>
          <a:p>
            <a:pPr>
              <a:spcBef>
                <a:spcPts val="300"/>
              </a:spcBef>
              <a:spcAft>
                <a:spcPts val="300"/>
              </a:spcAft>
            </a:pPr>
            <a:r>
              <a:rPr lang="en-US" dirty="0">
                <a:solidFill>
                  <a:srgbClr val="000000"/>
                </a:solidFill>
                <a:ea typeface="ＭＳ 明朝"/>
                <a:cs typeface="EUAlbertina"/>
              </a:rPr>
              <a:t>1. No one shall be held in slavery or servitude. </a:t>
            </a:r>
            <a:endParaRPr lang="cs-CZ" sz="2000" dirty="0">
              <a:ea typeface="ＭＳ 明朝"/>
              <a:cs typeface="Times New Roman"/>
            </a:endParaRPr>
          </a:p>
          <a:p>
            <a:pPr>
              <a:spcBef>
                <a:spcPts val="300"/>
              </a:spcBef>
              <a:spcAft>
                <a:spcPts val="300"/>
              </a:spcAft>
            </a:pPr>
            <a:r>
              <a:rPr lang="en-US" dirty="0">
                <a:solidFill>
                  <a:srgbClr val="000000"/>
                </a:solidFill>
                <a:ea typeface="ＭＳ 明朝"/>
                <a:cs typeface="EUAlbertina"/>
              </a:rPr>
              <a:t>2. No one shall be required to perform forced or compulsory </a:t>
            </a:r>
            <a:r>
              <a:rPr lang="en-US" dirty="0" err="1">
                <a:solidFill>
                  <a:srgbClr val="000000"/>
                </a:solidFill>
                <a:ea typeface="ＭＳ 明朝"/>
                <a:cs typeface="EUAlbertina"/>
              </a:rPr>
              <a:t>labour</a:t>
            </a:r>
            <a:r>
              <a:rPr lang="en-US" dirty="0">
                <a:solidFill>
                  <a:srgbClr val="000000"/>
                </a:solidFill>
                <a:ea typeface="ＭＳ 明朝"/>
                <a:cs typeface="EUAlbertina"/>
              </a:rPr>
              <a:t>. </a:t>
            </a:r>
            <a:endParaRPr lang="cs-CZ" sz="2000" dirty="0">
              <a:ea typeface="ＭＳ 明朝"/>
              <a:cs typeface="Times New Roman"/>
            </a:endParaRPr>
          </a:p>
          <a:p>
            <a:r>
              <a:rPr lang="en-GB" dirty="0">
                <a:solidFill>
                  <a:srgbClr val="000000"/>
                </a:solidFill>
                <a:ea typeface="ＭＳ 明朝"/>
                <a:cs typeface="EUAlbertina"/>
              </a:rPr>
              <a:t>3. Trafficking in human beings is prohibited.</a:t>
            </a:r>
            <a:r>
              <a:rPr lang="cs-CZ" dirty="0"/>
              <a:t> </a:t>
            </a:r>
            <a:endParaRPr lang="en-US" dirty="0"/>
          </a:p>
        </p:txBody>
      </p:sp>
    </p:spTree>
    <p:extLst>
      <p:ext uri="{BB962C8B-B14F-4D97-AF65-F5344CB8AC3E}">
        <p14:creationId xmlns:p14="http://schemas.microsoft.com/office/powerpoint/2010/main" val="3556753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Protection  of Personal data</a:t>
            </a:r>
            <a:endParaRPr lang="en-US" dirty="0"/>
          </a:p>
        </p:txBody>
      </p:sp>
      <p:sp>
        <p:nvSpPr>
          <p:cNvPr id="3" name="Content Placeholder 2"/>
          <p:cNvSpPr>
            <a:spLocks noGrp="1"/>
          </p:cNvSpPr>
          <p:nvPr>
            <p:ph idx="1"/>
          </p:nvPr>
        </p:nvSpPr>
        <p:spPr/>
        <p:txBody>
          <a:bodyPr/>
          <a:lstStyle/>
          <a:p>
            <a:r>
              <a:rPr lang="en-US" dirty="0"/>
              <a:t>1. Everyone has the right to the protection of personal data concerning him or her. </a:t>
            </a:r>
            <a:endParaRPr lang="cs-CZ" dirty="0"/>
          </a:p>
          <a:p>
            <a:r>
              <a:rPr lang="en-US" dirty="0"/>
              <a:t>2. Such data must be processed fairly for specified purposes and on the basis of the consent of the person concerned or some other legitimate basis laid down by law. Everyone has the right of access to data which has been collected concerning him or her, and the right to have it rectified. </a:t>
            </a:r>
            <a:endParaRPr lang="cs-CZ" dirty="0"/>
          </a:p>
          <a:p>
            <a:r>
              <a:rPr lang="en-US" dirty="0"/>
              <a:t>3. Compliance with these rules shall be subject to control by an independent authority. </a:t>
            </a:r>
            <a:endParaRPr lang="cs-CZ" dirty="0"/>
          </a:p>
          <a:p>
            <a:endParaRPr lang="en-US" dirty="0"/>
          </a:p>
        </p:txBody>
      </p:sp>
    </p:spTree>
    <p:extLst>
      <p:ext uri="{BB962C8B-B14F-4D97-AF65-F5344CB8AC3E}">
        <p14:creationId xmlns:p14="http://schemas.microsoft.com/office/powerpoint/2010/main" val="1541769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a:t>Right to marry and right to found a family </a:t>
            </a:r>
            <a:r>
              <a:rPr lang="cs-CZ" dirty="0"/>
              <a:t/>
            </a:r>
            <a:br>
              <a:rPr lang="cs-CZ" dirty="0"/>
            </a:br>
            <a:endParaRPr lang="en-US" dirty="0"/>
          </a:p>
        </p:txBody>
      </p:sp>
      <p:sp>
        <p:nvSpPr>
          <p:cNvPr id="3" name="Content Placeholder 2"/>
          <p:cNvSpPr>
            <a:spLocks noGrp="1"/>
          </p:cNvSpPr>
          <p:nvPr>
            <p:ph idx="1"/>
          </p:nvPr>
        </p:nvSpPr>
        <p:spPr/>
        <p:txBody>
          <a:bodyPr/>
          <a:lstStyle/>
          <a:p>
            <a:r>
              <a:rPr lang="en-US" dirty="0"/>
              <a:t>The right to marry and the right to found a family shall be guaranteed in accordance with the national laws governing the exercise of these rights. </a:t>
            </a:r>
            <a:endParaRPr lang="cs-CZ" dirty="0"/>
          </a:p>
          <a:p>
            <a:endParaRPr lang="en-US" dirty="0"/>
          </a:p>
        </p:txBody>
      </p:sp>
    </p:spTree>
    <p:extLst>
      <p:ext uri="{BB962C8B-B14F-4D97-AF65-F5344CB8AC3E}">
        <p14:creationId xmlns:p14="http://schemas.microsoft.com/office/powerpoint/2010/main" val="3290067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a:t>Freedom of thought, conscience and religion </a:t>
            </a:r>
            <a:r>
              <a:rPr lang="cs-CZ" dirty="0"/>
              <a:t/>
            </a:r>
            <a:br>
              <a:rPr lang="cs-CZ" dirty="0"/>
            </a:br>
            <a:endParaRPr lang="en-US" dirty="0"/>
          </a:p>
        </p:txBody>
      </p:sp>
      <p:sp>
        <p:nvSpPr>
          <p:cNvPr id="3" name="Content Placeholder 2"/>
          <p:cNvSpPr>
            <a:spLocks noGrp="1"/>
          </p:cNvSpPr>
          <p:nvPr>
            <p:ph idx="1"/>
          </p:nvPr>
        </p:nvSpPr>
        <p:spPr/>
        <p:txBody>
          <a:bodyPr/>
          <a:lstStyle/>
          <a:p>
            <a:r>
              <a:rPr lang="en-US" dirty="0"/>
              <a:t>Everyone has the right to freedom of thought, conscience and religion. This right includes freedom to change religion or belief and freedom, either alone or in community with others and in public or in private, to manifest religion or belief, in worship, teaching, practice and observance. </a:t>
            </a:r>
            <a:endParaRPr lang="cs-CZ" dirty="0"/>
          </a:p>
          <a:p>
            <a:r>
              <a:rPr lang="en-GB" dirty="0" smtClean="0"/>
              <a:t>The </a:t>
            </a:r>
            <a:r>
              <a:rPr lang="en-GB" dirty="0"/>
              <a:t>right to conscientious objection is recognised, in accordance with the national laws governing the exercise of this right.</a:t>
            </a:r>
            <a:r>
              <a:rPr lang="cs-CZ" dirty="0"/>
              <a:t> </a:t>
            </a:r>
            <a:endParaRPr lang="en-US" dirty="0"/>
          </a:p>
        </p:txBody>
      </p:sp>
    </p:spTree>
    <p:extLst>
      <p:ext uri="{BB962C8B-B14F-4D97-AF65-F5344CB8AC3E}">
        <p14:creationId xmlns:p14="http://schemas.microsoft.com/office/powerpoint/2010/main" val="1966518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Freedom of the arts and sciences </a:t>
            </a:r>
            <a:r>
              <a:rPr lang="cs-CZ" sz="2800" dirty="0"/>
              <a:t/>
            </a:r>
            <a:br>
              <a:rPr lang="cs-CZ" sz="2800" dirty="0"/>
            </a:br>
            <a:endParaRPr lang="en-US" sz="2800" dirty="0"/>
          </a:p>
        </p:txBody>
      </p:sp>
      <p:sp>
        <p:nvSpPr>
          <p:cNvPr id="3" name="Content Placeholder 2"/>
          <p:cNvSpPr>
            <a:spLocks noGrp="1"/>
          </p:cNvSpPr>
          <p:nvPr>
            <p:ph idx="1"/>
          </p:nvPr>
        </p:nvSpPr>
        <p:spPr/>
        <p:txBody>
          <a:bodyPr/>
          <a:lstStyle/>
          <a:p>
            <a:r>
              <a:rPr lang="en-US" dirty="0"/>
              <a:t>The arts and scientific research shall be free of constraint. </a:t>
            </a:r>
            <a:endParaRPr lang="en-US" dirty="0" smtClean="0"/>
          </a:p>
          <a:p>
            <a:r>
              <a:rPr lang="en-US" dirty="0" smtClean="0"/>
              <a:t>Academic </a:t>
            </a:r>
            <a:r>
              <a:rPr lang="en-US" dirty="0"/>
              <a:t>freedom shall be respected. </a:t>
            </a:r>
            <a:endParaRPr lang="cs-CZ" dirty="0"/>
          </a:p>
          <a:p>
            <a:endParaRPr lang="en-US" dirty="0"/>
          </a:p>
        </p:txBody>
      </p:sp>
    </p:spTree>
    <p:extLst>
      <p:ext uri="{BB962C8B-B14F-4D97-AF65-F5344CB8AC3E}">
        <p14:creationId xmlns:p14="http://schemas.microsoft.com/office/powerpoint/2010/main" val="5502651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Apothecary.thmx</Template>
  <TotalTime>113</TotalTime>
  <Words>1615</Words>
  <Application>Microsoft Macintosh PowerPoint</Application>
  <PresentationFormat>Předvádění na obrazovce (4:3)</PresentationFormat>
  <Paragraphs>100</Paragraphs>
  <Slides>29</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29</vt:i4>
      </vt:variant>
    </vt:vector>
  </HeadingPairs>
  <TitlesOfParts>
    <vt:vector size="37" baseType="lpstr">
      <vt:lpstr>Arial</vt:lpstr>
      <vt:lpstr>Book Antiqua</vt:lpstr>
      <vt:lpstr>Cambria</vt:lpstr>
      <vt:lpstr>Century Gothic</vt:lpstr>
      <vt:lpstr>EUAlbertina</vt:lpstr>
      <vt:lpstr>ＭＳ 明朝</vt:lpstr>
      <vt:lpstr>Times New Roman</vt:lpstr>
      <vt:lpstr>Apothecary</vt:lpstr>
      <vt:lpstr>chater of  fundamental rights of european  union</vt:lpstr>
      <vt:lpstr>Premable</vt:lpstr>
      <vt:lpstr>The individual</vt:lpstr>
      <vt:lpstr>Right to the integrity of the person  </vt:lpstr>
      <vt:lpstr>Prohibition of slavery and forced labour  </vt:lpstr>
      <vt:lpstr>Protection  of Personal data</vt:lpstr>
      <vt:lpstr>Right to marry and right to found a family  </vt:lpstr>
      <vt:lpstr>Freedom of thought, conscience and religion  </vt:lpstr>
      <vt:lpstr>Freedom of the arts and sciences  </vt:lpstr>
      <vt:lpstr>Right to education  </vt:lpstr>
      <vt:lpstr>Right to asylum  </vt:lpstr>
      <vt:lpstr>Definition of a refugee</vt:lpstr>
      <vt:lpstr>Protection in the event of removal, expulsion or extradition  </vt:lpstr>
      <vt:lpstr>Non-discrimination  </vt:lpstr>
      <vt:lpstr>Cultural, religious and linguistic diversity  </vt:lpstr>
      <vt:lpstr>Equality between women and men  </vt:lpstr>
      <vt:lpstr>The rights of the child  </vt:lpstr>
      <vt:lpstr>Right of access to placement services  </vt:lpstr>
      <vt:lpstr>Protection in the event of unjustified dismissal  </vt:lpstr>
      <vt:lpstr>Family and professional life  </vt:lpstr>
      <vt:lpstr>Consumer protection </vt:lpstr>
      <vt:lpstr>Right to good administration  </vt:lpstr>
      <vt:lpstr>The right of every person </vt:lpstr>
      <vt:lpstr>European Ombudsman  </vt:lpstr>
      <vt:lpstr>Right to petition  </vt:lpstr>
      <vt:lpstr>Diplomatic and consular protection  </vt:lpstr>
      <vt:lpstr>Field of application  </vt:lpstr>
      <vt:lpstr>Convention for the Protection of Human Rights and Fundamental Freedoms</vt:lpstr>
      <vt:lpstr>Prohibition of abuse of rights  </vt:lpstr>
    </vt:vector>
  </TitlesOfParts>
  <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chater of  fundamental rights of european  union</dc:title>
  <dc:creator>Cyril Svoboda</dc:creator>
  <cp:lastModifiedBy>Cyril Svoboda</cp:lastModifiedBy>
  <cp:revision>9</cp:revision>
  <dcterms:created xsi:type="dcterms:W3CDTF">2013-05-06T12:59:14Z</dcterms:created>
  <dcterms:modified xsi:type="dcterms:W3CDTF">2016-11-14T15:12:16Z</dcterms:modified>
</cp:coreProperties>
</file>