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sldIdLst>
    <p:sldId id="256" r:id="rId2"/>
    <p:sldId id="257" r:id="rId3"/>
    <p:sldId id="266" r:id="rId4"/>
    <p:sldId id="258" r:id="rId5"/>
    <p:sldId id="270" r:id="rId6"/>
    <p:sldId id="272" r:id="rId7"/>
    <p:sldId id="264" r:id="rId8"/>
    <p:sldId id="280" r:id="rId9"/>
    <p:sldId id="279" r:id="rId10"/>
    <p:sldId id="274" r:id="rId11"/>
    <p:sldId id="268" r:id="rId12"/>
    <p:sldId id="269" r:id="rId13"/>
    <p:sldId id="273" r:id="rId14"/>
    <p:sldId id="260" r:id="rId15"/>
    <p:sldId id="277" r:id="rId16"/>
    <p:sldId id="275" r:id="rId17"/>
    <p:sldId id="26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F09"/>
    <a:srgbClr val="FF0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3"/>
    <p:restoredTop sz="94787"/>
  </p:normalViewPr>
  <p:slideViewPr>
    <p:cSldViewPr snapToGrid="0" snapToObjects="1">
      <p:cViewPr varScale="1">
        <p:scale>
          <a:sx n="120" d="100"/>
          <a:sy n="120" d="100"/>
        </p:scale>
        <p:origin x="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3822BBF-CF11-7B4B-BA41-6FDC8BC190C2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050FF4F-A1FF-FF4A-8547-C6BFE6D6A58C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27227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2BBF-CF11-7B4B-BA41-6FDC8BC190C2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0FF4F-A1FF-FF4A-8547-C6BFE6D6A5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888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2BBF-CF11-7B4B-BA41-6FDC8BC190C2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0FF4F-A1FF-FF4A-8547-C6BFE6D6A5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109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2BBF-CF11-7B4B-BA41-6FDC8BC190C2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0FF4F-A1FF-FF4A-8547-C6BFE6D6A5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64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822BBF-CF11-7B4B-BA41-6FDC8BC190C2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50FF4F-A1FF-FF4A-8547-C6BFE6D6A58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76626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2BBF-CF11-7B4B-BA41-6FDC8BC190C2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0FF4F-A1FF-FF4A-8547-C6BFE6D6A5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9963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2BBF-CF11-7B4B-BA41-6FDC8BC190C2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0FF4F-A1FF-FF4A-8547-C6BFE6D6A5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28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2BBF-CF11-7B4B-BA41-6FDC8BC190C2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0FF4F-A1FF-FF4A-8547-C6BFE6D6A5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02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2BBF-CF11-7B4B-BA41-6FDC8BC190C2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0FF4F-A1FF-FF4A-8547-C6BFE6D6A5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480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822BBF-CF11-7B4B-BA41-6FDC8BC190C2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50FF4F-A1FF-FF4A-8547-C6BFE6D6A58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434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822BBF-CF11-7B4B-BA41-6FDC8BC190C2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50FF4F-A1FF-FF4A-8547-C6BFE6D6A58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2186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3822BBF-CF11-7B4B-BA41-6FDC8BC190C2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050FF4F-A1FF-FF4A-8547-C6BFE6D6A58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900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ecd.org/finance/Chinas-Belt-and-Road-Initiative-in-the-global-trade-investment-and-finance-landscape.pdf" TargetMode="External"/><Relationship Id="rId3" Type="http://schemas.openxmlformats.org/officeDocument/2006/relationships/hyperlink" Target="https://www.researchgate.net/figure/The-Belt-and-Road-Initiative-overland-and-maritime-routes_fig1_351955076" TargetMode="External"/><Relationship Id="rId7" Type="http://schemas.openxmlformats.org/officeDocument/2006/relationships/hyperlink" Target="https://www.youtube.com/watch?v=j8zzL2aBo2M" TargetMode="External"/><Relationship Id="rId2" Type="http://schemas.openxmlformats.org/officeDocument/2006/relationships/hyperlink" Target="https://www.theguardian.com/cities/ng-interactive/2018/jul/30/what-china-belt-road-initiative-silk-road-explain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eltroad-initiative.com/belt-and-road/" TargetMode="External"/><Relationship Id="rId5" Type="http://schemas.openxmlformats.org/officeDocument/2006/relationships/hyperlink" Target="https://www.economist.com/china/2018/04/14/china-wants-to-be-a-polar-power" TargetMode="External"/><Relationship Id="rId10" Type="http://schemas.openxmlformats.org/officeDocument/2006/relationships/hyperlink" Target="https://www.bbc.com/news/world-us-canada-57452158" TargetMode="External"/><Relationship Id="rId4" Type="http://schemas.openxmlformats.org/officeDocument/2006/relationships/hyperlink" Target="https://www.researchgate.net/figure/The-Map-of-the-Belt-and-Silk-Road-and-21-st-Century-Maritime-Silk-Road_fig1_327119928" TargetMode="External"/><Relationship Id="rId9" Type="http://schemas.openxmlformats.org/officeDocument/2006/relationships/hyperlink" Target="https://www.cfr.org/backgrounder/chinas-massive-belt-and-road-initiativ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882E16-F405-4446-9EC1-860A05ABD9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Belt</a:t>
            </a:r>
            <a:r>
              <a:rPr lang="cs-CZ" dirty="0"/>
              <a:t> and </a:t>
            </a:r>
            <a:r>
              <a:rPr lang="cs-CZ" dirty="0" err="1"/>
              <a:t>Road</a:t>
            </a:r>
            <a:r>
              <a:rPr lang="cs-CZ" dirty="0"/>
              <a:t> </a:t>
            </a:r>
            <a:r>
              <a:rPr lang="cs-CZ" dirty="0" err="1"/>
              <a:t>Initiative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4191F96-C324-124E-A0A9-B5D2AC2290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Natálie </a:t>
            </a:r>
            <a:r>
              <a:rPr lang="cs-CZ" dirty="0" err="1"/>
              <a:t>Škrabánková</a:t>
            </a:r>
            <a:endParaRPr lang="cs-CZ" dirty="0"/>
          </a:p>
          <a:p>
            <a:r>
              <a:rPr lang="cs-CZ" dirty="0" err="1"/>
              <a:t>Asia</a:t>
            </a:r>
            <a:r>
              <a:rPr lang="cs-CZ" dirty="0"/>
              <a:t> in IR</a:t>
            </a:r>
          </a:p>
          <a:p>
            <a:r>
              <a:rPr lang="cs-CZ" dirty="0" err="1"/>
              <a:t>March</a:t>
            </a:r>
            <a:r>
              <a:rPr lang="cs-CZ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40996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71AF18-A940-C54C-90FC-62EA8413C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ecology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3C4486-82D8-C847-AEF6-C7E1AC4B8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BRI </a:t>
            </a:r>
            <a:r>
              <a:rPr lang="cs-CZ" dirty="0" err="1"/>
              <a:t>represents</a:t>
            </a:r>
            <a:r>
              <a:rPr lang="cs-CZ" dirty="0"/>
              <a:t> </a:t>
            </a:r>
            <a:r>
              <a:rPr lang="cs-CZ" dirty="0" err="1"/>
              <a:t>risks</a:t>
            </a:r>
            <a:r>
              <a:rPr lang="cs-CZ" dirty="0"/>
              <a:t> and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opportunities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sustainable</a:t>
            </a:r>
            <a:r>
              <a:rPr lang="cs-CZ" dirty="0"/>
              <a:t> </a:t>
            </a:r>
            <a:r>
              <a:rPr lang="cs-CZ" dirty="0" err="1"/>
              <a:t>development</a:t>
            </a:r>
            <a:endParaRPr lang="cs-CZ" dirty="0"/>
          </a:p>
          <a:p>
            <a:r>
              <a:rPr lang="cs-CZ" dirty="0" err="1"/>
              <a:t>Prioritizing</a:t>
            </a:r>
            <a:r>
              <a:rPr lang="cs-CZ" dirty="0"/>
              <a:t>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development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environmental</a:t>
            </a:r>
            <a:r>
              <a:rPr lang="cs-CZ" dirty="0"/>
              <a:t> </a:t>
            </a:r>
            <a:r>
              <a:rPr lang="cs-CZ" dirty="0" err="1"/>
              <a:t>protections</a:t>
            </a:r>
            <a:endParaRPr lang="cs-CZ" dirty="0"/>
          </a:p>
          <a:p>
            <a:r>
              <a:rPr lang="cs-CZ" dirty="0" err="1"/>
              <a:t>Risks</a:t>
            </a:r>
            <a:r>
              <a:rPr lang="cs-CZ" dirty="0"/>
              <a:t>: </a:t>
            </a:r>
            <a:r>
              <a:rPr lang="cs-CZ" dirty="0" err="1"/>
              <a:t>overuse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natural </a:t>
            </a:r>
            <a:r>
              <a:rPr lang="cs-CZ" dirty="0" err="1"/>
              <a:t>resources</a:t>
            </a:r>
            <a:r>
              <a:rPr lang="cs-CZ" dirty="0"/>
              <a:t>, </a:t>
            </a:r>
            <a:r>
              <a:rPr lang="cs-CZ" dirty="0" err="1"/>
              <a:t>emission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pollutants</a:t>
            </a:r>
            <a:r>
              <a:rPr lang="cs-CZ" dirty="0"/>
              <a:t>, </a:t>
            </a:r>
            <a:r>
              <a:rPr lang="cs-CZ" dirty="0" err="1"/>
              <a:t>disruption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ecosystems</a:t>
            </a:r>
            <a:r>
              <a:rPr lang="cs-CZ" dirty="0"/>
              <a:t>, </a:t>
            </a:r>
            <a:r>
              <a:rPr lang="cs-CZ" dirty="0" err="1"/>
              <a:t>water</a:t>
            </a:r>
            <a:r>
              <a:rPr lang="cs-CZ" dirty="0"/>
              <a:t> </a:t>
            </a:r>
            <a:r>
              <a:rPr lang="cs-CZ" dirty="0" err="1"/>
              <a:t>pollution</a:t>
            </a:r>
            <a:r>
              <a:rPr lang="cs-CZ" dirty="0"/>
              <a:t> as a </a:t>
            </a:r>
            <a:r>
              <a:rPr lang="cs-CZ" dirty="0" err="1"/>
              <a:t>result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poorly</a:t>
            </a:r>
            <a:r>
              <a:rPr lang="cs-CZ" dirty="0"/>
              <a:t> </a:t>
            </a:r>
            <a:r>
              <a:rPr lang="cs-CZ" dirty="0" err="1"/>
              <a:t>planned</a:t>
            </a:r>
            <a:r>
              <a:rPr lang="cs-CZ" dirty="0"/>
              <a:t> </a:t>
            </a:r>
            <a:r>
              <a:rPr lang="cs-CZ" dirty="0" err="1"/>
              <a:t>infrastructure</a:t>
            </a:r>
            <a:r>
              <a:rPr lang="cs-CZ" dirty="0"/>
              <a:t> </a:t>
            </a:r>
            <a:r>
              <a:rPr lang="cs-CZ" dirty="0" err="1"/>
              <a:t>projects</a:t>
            </a:r>
            <a:r>
              <a:rPr lang="cs-CZ" dirty="0"/>
              <a:t> 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development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port </a:t>
            </a:r>
            <a:r>
              <a:rPr lang="cs-CZ" dirty="0" err="1"/>
              <a:t>infrastructure</a:t>
            </a:r>
            <a:r>
              <a:rPr lang="cs-CZ" dirty="0"/>
              <a:t> </a:t>
            </a:r>
            <a:r>
              <a:rPr lang="cs-CZ" dirty="0" err="1"/>
              <a:t>could</a:t>
            </a:r>
            <a:r>
              <a:rPr lang="cs-CZ" dirty="0"/>
              <a:t> </a:t>
            </a:r>
            <a:r>
              <a:rPr lang="cs-CZ" dirty="0" err="1"/>
              <a:t>impact</a:t>
            </a:r>
            <a:r>
              <a:rPr lang="cs-CZ" dirty="0"/>
              <a:t> sensitive species and </a:t>
            </a:r>
            <a:r>
              <a:rPr lang="cs-CZ" dirty="0" err="1"/>
              <a:t>marine</a:t>
            </a:r>
            <a:r>
              <a:rPr lang="cs-CZ" dirty="0"/>
              <a:t> </a:t>
            </a:r>
            <a:r>
              <a:rPr lang="cs-CZ" dirty="0" err="1"/>
              <a:t>habitats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coral</a:t>
            </a:r>
            <a:r>
              <a:rPr lang="cs-CZ" dirty="0"/>
              <a:t> </a:t>
            </a:r>
            <a:r>
              <a:rPr lang="cs-CZ" dirty="0" err="1"/>
              <a:t>reefs</a:t>
            </a:r>
            <a:endParaRPr lang="cs-CZ" dirty="0"/>
          </a:p>
          <a:p>
            <a:r>
              <a:rPr lang="cs-CZ" dirty="0"/>
              <a:t>Up to 85% </a:t>
            </a:r>
            <a:r>
              <a:rPr lang="cs-CZ" dirty="0" err="1"/>
              <a:t>of</a:t>
            </a:r>
            <a:r>
              <a:rPr lang="cs-CZ" dirty="0"/>
              <a:t> BRI </a:t>
            </a:r>
            <a:r>
              <a:rPr lang="cs-CZ" dirty="0" err="1"/>
              <a:t>projects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linked</a:t>
            </a:r>
            <a:r>
              <a:rPr lang="cs-CZ" dirty="0"/>
              <a:t> to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levels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greenhouse</a:t>
            </a:r>
            <a:r>
              <a:rPr lang="cs-CZ" dirty="0"/>
              <a:t> </a:t>
            </a:r>
            <a:r>
              <a:rPr lang="cs-CZ" dirty="0" err="1"/>
              <a:t>gas</a:t>
            </a:r>
            <a:r>
              <a:rPr lang="cs-CZ" dirty="0"/>
              <a:t> </a:t>
            </a:r>
            <a:r>
              <a:rPr lang="cs-CZ" dirty="0" err="1"/>
              <a:t>emissions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1906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072738-47D2-624C-A8E8-F209AFD05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914" y="685800"/>
            <a:ext cx="5127172" cy="1485900"/>
          </a:xfrm>
        </p:spPr>
        <p:txBody>
          <a:bodyPr>
            <a:normAutofit/>
          </a:bodyPr>
          <a:lstStyle/>
          <a:p>
            <a:r>
              <a:rPr lang="cs-CZ"/>
              <a:t>Financing</a:t>
            </a:r>
            <a:endParaRPr lang="cs-CZ" dirty="0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67E2D8A-19BE-48A0-889C-CCAC02348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EC0AEC2-7A83-C943-845F-25856E57E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62" y="866472"/>
            <a:ext cx="5071256" cy="4805014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3E3EBE-99F5-8C4B-A265-48DF0E5B3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914" y="2286000"/>
            <a:ext cx="5127172" cy="3581400"/>
          </a:xfrm>
        </p:spPr>
        <p:txBody>
          <a:bodyPr>
            <a:normAutofit/>
          </a:bodyPr>
          <a:lstStyle/>
          <a:p>
            <a:r>
              <a:rPr lang="cs-CZ" dirty="0"/>
              <a:t>1. </a:t>
            </a:r>
            <a:r>
              <a:rPr lang="cs-CZ" b="1" dirty="0" err="1"/>
              <a:t>Asian</a:t>
            </a:r>
            <a:r>
              <a:rPr lang="cs-CZ" b="1" dirty="0"/>
              <a:t> </a:t>
            </a:r>
            <a:r>
              <a:rPr lang="cs-CZ" b="1" dirty="0" err="1"/>
              <a:t>Infrastructure</a:t>
            </a:r>
            <a:r>
              <a:rPr lang="cs-CZ" b="1" dirty="0"/>
              <a:t> </a:t>
            </a:r>
            <a:r>
              <a:rPr lang="cs-CZ" b="1" dirty="0" err="1"/>
              <a:t>Investment</a:t>
            </a:r>
            <a:r>
              <a:rPr lang="cs-CZ" b="1" dirty="0"/>
              <a:t> Bank</a:t>
            </a:r>
          </a:p>
          <a:p>
            <a:r>
              <a:rPr lang="cs-CZ" dirty="0" err="1"/>
              <a:t>Goals</a:t>
            </a:r>
            <a:r>
              <a:rPr lang="cs-CZ" dirty="0"/>
              <a:t>: </a:t>
            </a:r>
            <a:r>
              <a:rPr lang="cs-CZ" dirty="0" err="1"/>
              <a:t>enhance</a:t>
            </a:r>
            <a:r>
              <a:rPr lang="cs-CZ" dirty="0"/>
              <a:t> </a:t>
            </a:r>
            <a:r>
              <a:rPr lang="cs-CZ" dirty="0" err="1"/>
              <a:t>regional</a:t>
            </a:r>
            <a:r>
              <a:rPr lang="cs-CZ" dirty="0"/>
              <a:t> </a:t>
            </a:r>
            <a:r>
              <a:rPr lang="cs-CZ" dirty="0" err="1"/>
              <a:t>integration</a:t>
            </a:r>
            <a:r>
              <a:rPr lang="cs-CZ" dirty="0"/>
              <a:t>, </a:t>
            </a:r>
            <a:r>
              <a:rPr lang="cs-CZ" dirty="0" err="1"/>
              <a:t>promote</a:t>
            </a:r>
            <a:r>
              <a:rPr lang="cs-CZ" dirty="0"/>
              <a:t>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development</a:t>
            </a:r>
            <a:r>
              <a:rPr lang="cs-CZ" dirty="0"/>
              <a:t>, </a:t>
            </a:r>
            <a:r>
              <a:rPr lang="cs-CZ" dirty="0" err="1"/>
              <a:t>improve</a:t>
            </a:r>
            <a:r>
              <a:rPr lang="cs-CZ" dirty="0"/>
              <a:t> public </a:t>
            </a:r>
            <a:r>
              <a:rPr lang="cs-CZ" dirty="0" err="1"/>
              <a:t>access</a:t>
            </a:r>
            <a:r>
              <a:rPr lang="cs-CZ" dirty="0"/>
              <a:t> to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services</a:t>
            </a:r>
            <a:endParaRPr lang="cs-CZ" dirty="0"/>
          </a:p>
          <a:p>
            <a:r>
              <a:rPr lang="cs-CZ" dirty="0"/>
              <a:t>2. </a:t>
            </a:r>
            <a:r>
              <a:rPr lang="cs-CZ" b="1" dirty="0" err="1"/>
              <a:t>Silk</a:t>
            </a:r>
            <a:r>
              <a:rPr lang="cs-CZ" b="1" dirty="0"/>
              <a:t> </a:t>
            </a:r>
            <a:r>
              <a:rPr lang="cs-CZ" b="1" dirty="0" err="1"/>
              <a:t>Road</a:t>
            </a:r>
            <a:r>
              <a:rPr lang="cs-CZ" b="1" dirty="0"/>
              <a:t> </a:t>
            </a:r>
            <a:r>
              <a:rPr lang="cs-CZ" b="1" dirty="0" err="1"/>
              <a:t>Fund</a:t>
            </a:r>
            <a:endParaRPr lang="cs-CZ" b="1" dirty="0"/>
          </a:p>
          <a:p>
            <a:r>
              <a:rPr lang="cs-CZ" dirty="0"/>
              <a:t>3.</a:t>
            </a:r>
            <a:r>
              <a:rPr lang="cs-CZ" b="1" dirty="0"/>
              <a:t> </a:t>
            </a:r>
            <a:r>
              <a:rPr lang="cs-CZ" b="1" dirty="0" err="1"/>
              <a:t>China</a:t>
            </a:r>
            <a:r>
              <a:rPr lang="cs-CZ" b="1" dirty="0"/>
              <a:t> </a:t>
            </a:r>
            <a:r>
              <a:rPr lang="cs-CZ" b="1" dirty="0" err="1"/>
              <a:t>Development</a:t>
            </a:r>
            <a:r>
              <a:rPr lang="cs-CZ" b="1" dirty="0"/>
              <a:t> Bank</a:t>
            </a:r>
          </a:p>
          <a:p>
            <a:r>
              <a:rPr lang="cs-CZ" dirty="0"/>
              <a:t>4.</a:t>
            </a:r>
            <a:r>
              <a:rPr lang="cs-CZ" b="1" dirty="0"/>
              <a:t> Bank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China</a:t>
            </a:r>
            <a:endParaRPr lang="cs-CZ" b="1" dirty="0"/>
          </a:p>
          <a:p>
            <a:r>
              <a:rPr lang="cs-CZ" dirty="0" err="1"/>
              <a:t>Others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8019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F18C17-EABF-9A4F-82D9-B5E05E61F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Infrastructure</a:t>
            </a:r>
            <a:r>
              <a:rPr lang="cs-CZ" dirty="0"/>
              <a:t> </a:t>
            </a:r>
            <a:r>
              <a:rPr lang="cs-CZ" dirty="0" err="1"/>
              <a:t>networks</a:t>
            </a:r>
            <a:r>
              <a:rPr lang="cs-CZ" dirty="0"/>
              <a:t>:</a:t>
            </a:r>
            <a:br>
              <a:rPr lang="cs-CZ" dirty="0"/>
            </a:br>
            <a:r>
              <a:rPr lang="cs-CZ" dirty="0"/>
              <a:t>Land </a:t>
            </a:r>
            <a:r>
              <a:rPr lang="cs-CZ" dirty="0" err="1"/>
              <a:t>corridors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7A7F0B-EDC1-DB44-8D1D-A4394B5E8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1. </a:t>
            </a:r>
            <a:r>
              <a:rPr lang="cs-CZ" b="1" dirty="0" err="1"/>
              <a:t>The</a:t>
            </a:r>
            <a:r>
              <a:rPr lang="cs-CZ" b="1" dirty="0"/>
              <a:t> New </a:t>
            </a:r>
            <a:r>
              <a:rPr lang="cs-CZ" b="1" dirty="0" err="1"/>
              <a:t>Eurasian</a:t>
            </a:r>
            <a:r>
              <a:rPr lang="cs-CZ" b="1" dirty="0"/>
              <a:t> Land </a:t>
            </a:r>
            <a:r>
              <a:rPr lang="cs-CZ" b="1" dirty="0" err="1"/>
              <a:t>Bridge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runs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Western </a:t>
            </a:r>
            <a:r>
              <a:rPr lang="cs-CZ" dirty="0" err="1"/>
              <a:t>China</a:t>
            </a:r>
            <a:r>
              <a:rPr lang="cs-CZ" dirty="0"/>
              <a:t> to Western </a:t>
            </a:r>
            <a:r>
              <a:rPr lang="cs-CZ" dirty="0" err="1"/>
              <a:t>Russia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Kazakhstan</a:t>
            </a:r>
            <a:r>
              <a:rPr lang="cs-CZ" dirty="0"/>
              <a:t>, and </a:t>
            </a:r>
            <a:r>
              <a:rPr lang="cs-CZ" dirty="0" err="1"/>
              <a:t>includes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Silk</a:t>
            </a:r>
            <a:r>
              <a:rPr lang="cs-CZ" dirty="0"/>
              <a:t> </a:t>
            </a:r>
            <a:r>
              <a:rPr lang="cs-CZ" dirty="0" err="1"/>
              <a:t>Road</a:t>
            </a:r>
            <a:r>
              <a:rPr lang="cs-CZ" dirty="0"/>
              <a:t> </a:t>
            </a:r>
            <a:r>
              <a:rPr lang="cs-CZ" dirty="0" err="1"/>
              <a:t>Railway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China's</a:t>
            </a:r>
            <a:r>
              <a:rPr lang="cs-CZ" dirty="0"/>
              <a:t> </a:t>
            </a:r>
            <a:r>
              <a:rPr lang="cs-CZ" dirty="0" err="1"/>
              <a:t>Xinjiang</a:t>
            </a:r>
            <a:r>
              <a:rPr lang="cs-CZ" dirty="0"/>
              <a:t> </a:t>
            </a:r>
            <a:r>
              <a:rPr lang="cs-CZ" dirty="0" err="1"/>
              <a:t>Autonomous</a:t>
            </a:r>
            <a:r>
              <a:rPr lang="cs-CZ" dirty="0"/>
              <a:t> Region, </a:t>
            </a:r>
            <a:r>
              <a:rPr lang="cs-CZ" dirty="0" err="1"/>
              <a:t>Kazakhstan</a:t>
            </a:r>
            <a:r>
              <a:rPr lang="cs-CZ" dirty="0"/>
              <a:t>, </a:t>
            </a:r>
            <a:r>
              <a:rPr lang="cs-CZ" dirty="0" err="1"/>
              <a:t>Russia</a:t>
            </a:r>
            <a:r>
              <a:rPr lang="cs-CZ" dirty="0"/>
              <a:t>, </a:t>
            </a:r>
            <a:r>
              <a:rPr lang="cs-CZ" dirty="0" err="1"/>
              <a:t>Belarus</a:t>
            </a:r>
            <a:r>
              <a:rPr lang="cs-CZ" dirty="0"/>
              <a:t>, </a:t>
            </a:r>
            <a:r>
              <a:rPr lang="cs-CZ" dirty="0" err="1"/>
              <a:t>Poland</a:t>
            </a:r>
            <a:r>
              <a:rPr lang="cs-CZ" dirty="0"/>
              <a:t> and </a:t>
            </a:r>
            <a:r>
              <a:rPr lang="cs-CZ" dirty="0" err="1"/>
              <a:t>Germany</a:t>
            </a:r>
            <a:endParaRPr lang="cs-CZ" dirty="0"/>
          </a:p>
          <a:p>
            <a:r>
              <a:rPr lang="cs-CZ" dirty="0"/>
              <a:t>2. </a:t>
            </a:r>
            <a:r>
              <a:rPr lang="cs-CZ" b="1" dirty="0" err="1"/>
              <a:t>Corridor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run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b="1" dirty="0" err="1"/>
              <a:t>Northern</a:t>
            </a:r>
            <a:r>
              <a:rPr lang="cs-CZ" b="1" dirty="0"/>
              <a:t> </a:t>
            </a:r>
            <a:r>
              <a:rPr lang="cs-CZ" b="1" dirty="0" err="1"/>
              <a:t>China</a:t>
            </a:r>
            <a:r>
              <a:rPr lang="cs-CZ" b="1" dirty="0"/>
              <a:t> </a:t>
            </a:r>
            <a:r>
              <a:rPr lang="cs-CZ" b="1" dirty="0" err="1"/>
              <a:t>through</a:t>
            </a:r>
            <a:r>
              <a:rPr lang="cs-CZ" b="1" dirty="0"/>
              <a:t> </a:t>
            </a:r>
            <a:r>
              <a:rPr lang="cs-CZ" b="1" dirty="0" err="1"/>
              <a:t>Mongolia</a:t>
            </a:r>
            <a:r>
              <a:rPr lang="cs-CZ" b="1" dirty="0"/>
              <a:t> to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Russian</a:t>
            </a:r>
            <a:r>
              <a:rPr lang="cs-CZ" b="1" dirty="0"/>
              <a:t> Far East</a:t>
            </a:r>
            <a:r>
              <a:rPr lang="cs-CZ" dirty="0"/>
              <a:t>. 2012 - </a:t>
            </a:r>
            <a:r>
              <a:rPr lang="cs-CZ" dirty="0" err="1"/>
              <a:t>Russia-China</a:t>
            </a:r>
            <a:r>
              <a:rPr lang="cs-CZ" dirty="0"/>
              <a:t> </a:t>
            </a:r>
            <a:r>
              <a:rPr lang="cs-CZ" dirty="0" err="1"/>
              <a:t>Investment</a:t>
            </a:r>
            <a:r>
              <a:rPr lang="cs-CZ" dirty="0"/>
              <a:t> </a:t>
            </a:r>
            <a:r>
              <a:rPr lang="cs-CZ" dirty="0" err="1"/>
              <a:t>Fund</a:t>
            </a:r>
            <a:r>
              <a:rPr lang="cs-CZ" dirty="0"/>
              <a:t> = </a:t>
            </a:r>
            <a:r>
              <a:rPr lang="cs-CZ" dirty="0" err="1"/>
              <a:t>bilateral</a:t>
            </a:r>
            <a:r>
              <a:rPr lang="cs-CZ" dirty="0"/>
              <a:t> </a:t>
            </a:r>
            <a:r>
              <a:rPr lang="cs-CZ" dirty="0" err="1"/>
              <a:t>integration</a:t>
            </a:r>
            <a:endParaRPr lang="cs-CZ" dirty="0"/>
          </a:p>
          <a:p>
            <a:r>
              <a:rPr lang="cs-CZ" dirty="0"/>
              <a:t>3.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China</a:t>
            </a:r>
            <a:r>
              <a:rPr lang="cs-CZ" b="1" dirty="0"/>
              <a:t>–</a:t>
            </a:r>
            <a:r>
              <a:rPr lang="cs-CZ" b="1" dirty="0" err="1"/>
              <a:t>Central</a:t>
            </a:r>
            <a:r>
              <a:rPr lang="cs-CZ" b="1" dirty="0"/>
              <a:t> </a:t>
            </a:r>
            <a:r>
              <a:rPr lang="cs-CZ" b="1" dirty="0" err="1"/>
              <a:t>Asia</a:t>
            </a:r>
            <a:r>
              <a:rPr lang="cs-CZ" b="1" dirty="0"/>
              <a:t>–</a:t>
            </a:r>
            <a:r>
              <a:rPr lang="cs-CZ" b="1" dirty="0" err="1"/>
              <a:t>West</a:t>
            </a:r>
            <a:r>
              <a:rPr lang="cs-CZ" b="1" dirty="0"/>
              <a:t> </a:t>
            </a:r>
            <a:r>
              <a:rPr lang="cs-CZ" b="1" dirty="0" err="1"/>
              <a:t>Asia</a:t>
            </a:r>
            <a:r>
              <a:rPr lang="cs-CZ" b="1" dirty="0"/>
              <a:t> </a:t>
            </a:r>
            <a:r>
              <a:rPr lang="cs-CZ" b="1" dirty="0" err="1"/>
              <a:t>Corridor</a:t>
            </a:r>
            <a:r>
              <a:rPr lang="cs-CZ" b="1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run </a:t>
            </a:r>
            <a:r>
              <a:rPr lang="cs-CZ" dirty="0" err="1"/>
              <a:t>from</a:t>
            </a:r>
            <a:r>
              <a:rPr lang="cs-CZ" dirty="0"/>
              <a:t> Western </a:t>
            </a:r>
            <a:r>
              <a:rPr lang="cs-CZ" dirty="0" err="1"/>
              <a:t>China</a:t>
            </a:r>
            <a:r>
              <a:rPr lang="cs-CZ" dirty="0"/>
              <a:t> to </a:t>
            </a:r>
            <a:r>
              <a:rPr lang="cs-CZ" dirty="0" err="1"/>
              <a:t>Turkey</a:t>
            </a:r>
            <a:endParaRPr lang="cs-CZ" dirty="0"/>
          </a:p>
          <a:p>
            <a:r>
              <a:rPr lang="cs-CZ" dirty="0"/>
              <a:t>4.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China-Indochina</a:t>
            </a:r>
            <a:r>
              <a:rPr lang="cs-CZ" b="1" dirty="0"/>
              <a:t> </a:t>
            </a:r>
            <a:r>
              <a:rPr lang="cs-CZ" b="1" dirty="0" err="1"/>
              <a:t>Peninsula</a:t>
            </a:r>
            <a:r>
              <a:rPr lang="cs-CZ" b="1" dirty="0"/>
              <a:t> </a:t>
            </a:r>
            <a:r>
              <a:rPr lang="cs-CZ" b="1" dirty="0" err="1"/>
              <a:t>economic</a:t>
            </a:r>
            <a:r>
              <a:rPr lang="cs-CZ" b="1" dirty="0"/>
              <a:t> </a:t>
            </a:r>
            <a:r>
              <a:rPr lang="cs-CZ" b="1" dirty="0" err="1"/>
              <a:t>corridor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run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Southern</a:t>
            </a:r>
            <a:r>
              <a:rPr lang="cs-CZ" dirty="0"/>
              <a:t> </a:t>
            </a:r>
            <a:r>
              <a:rPr lang="cs-CZ" dirty="0" err="1"/>
              <a:t>China</a:t>
            </a:r>
            <a:r>
              <a:rPr lang="cs-CZ" dirty="0"/>
              <a:t> to Singapore</a:t>
            </a:r>
          </a:p>
          <a:p>
            <a:r>
              <a:rPr lang="cs-CZ" dirty="0"/>
              <a:t>5. </a:t>
            </a:r>
            <a:r>
              <a:rPr lang="cs-CZ" b="1" dirty="0" err="1"/>
              <a:t>The</a:t>
            </a:r>
            <a:r>
              <a:rPr lang="cs-CZ" b="1" dirty="0"/>
              <a:t> Trans-</a:t>
            </a:r>
            <a:r>
              <a:rPr lang="cs-CZ" b="1" dirty="0" err="1"/>
              <a:t>Himalayan</a:t>
            </a:r>
            <a:r>
              <a:rPr lang="cs-CZ" b="1" dirty="0"/>
              <a:t> </a:t>
            </a:r>
            <a:r>
              <a:rPr lang="cs-CZ" b="1" dirty="0" err="1"/>
              <a:t>Multi-dimensional</a:t>
            </a:r>
            <a:r>
              <a:rPr lang="cs-CZ" b="1" dirty="0"/>
              <a:t> </a:t>
            </a:r>
            <a:r>
              <a:rPr lang="cs-CZ" b="1" dirty="0" err="1"/>
              <a:t>Connectivity</a:t>
            </a:r>
            <a:r>
              <a:rPr lang="cs-CZ" b="1" dirty="0"/>
              <a:t> Network </a:t>
            </a:r>
            <a:r>
              <a:rPr lang="cs-CZ" dirty="0"/>
              <a:t>(Nepal)</a:t>
            </a:r>
          </a:p>
          <a:p>
            <a:r>
              <a:rPr lang="cs-CZ" dirty="0"/>
              <a:t>6.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China</a:t>
            </a:r>
            <a:r>
              <a:rPr lang="cs-CZ" b="1" dirty="0"/>
              <a:t>–</a:t>
            </a:r>
            <a:r>
              <a:rPr lang="cs-CZ" b="1" dirty="0" err="1"/>
              <a:t>Pakistan</a:t>
            </a:r>
            <a:r>
              <a:rPr lang="cs-CZ" b="1" dirty="0"/>
              <a:t> </a:t>
            </a:r>
            <a:r>
              <a:rPr lang="cs-CZ" b="1" dirty="0" err="1"/>
              <a:t>Economic</a:t>
            </a:r>
            <a:r>
              <a:rPr lang="cs-CZ" b="1" dirty="0"/>
              <a:t> </a:t>
            </a:r>
            <a:r>
              <a:rPr lang="cs-CZ" b="1" dirty="0" err="1"/>
              <a:t>Corridor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75470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A4088D21-E003-1746-AF5B-AD627E0A2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7729" y="358819"/>
            <a:ext cx="9157476" cy="613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8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15915E-228A-9A4D-8507-F85CA474C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India, Japan &amp;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631F12-7DA8-734B-905E-98F20CAC4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India - ,,</a:t>
            </a:r>
            <a:r>
              <a:rPr lang="cs-CZ" i="1" dirty="0" err="1"/>
              <a:t>The</a:t>
            </a:r>
            <a:r>
              <a:rPr lang="cs-CZ" i="1" dirty="0"/>
              <a:t> BRI </a:t>
            </a:r>
            <a:r>
              <a:rPr lang="cs-CZ" i="1" dirty="0" err="1"/>
              <a:t>is</a:t>
            </a:r>
            <a:r>
              <a:rPr lang="cs-CZ" i="1" dirty="0"/>
              <a:t> a </a:t>
            </a:r>
            <a:r>
              <a:rPr lang="cs-CZ" i="1" dirty="0" err="1"/>
              <a:t>plan</a:t>
            </a:r>
            <a:r>
              <a:rPr lang="cs-CZ" i="1" dirty="0"/>
              <a:t> to </a:t>
            </a:r>
            <a:r>
              <a:rPr lang="cs-CZ" i="1" dirty="0" err="1"/>
              <a:t>dominate</a:t>
            </a:r>
            <a:r>
              <a:rPr lang="cs-CZ" i="1" dirty="0"/>
              <a:t> </a:t>
            </a:r>
            <a:r>
              <a:rPr lang="cs-CZ" i="1" dirty="0" err="1"/>
              <a:t>Asia</a:t>
            </a:r>
            <a:r>
              <a:rPr lang="cs-CZ" i="1" dirty="0"/>
              <a:t>, </a:t>
            </a:r>
            <a:r>
              <a:rPr lang="cs-CZ" i="1" dirty="0" err="1"/>
              <a:t>warning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what</a:t>
            </a:r>
            <a:r>
              <a:rPr lang="cs-CZ" i="1" dirty="0"/>
              <a:t> </a:t>
            </a:r>
            <a:r>
              <a:rPr lang="cs-CZ" i="1" dirty="0" err="1"/>
              <a:t>some</a:t>
            </a:r>
            <a:r>
              <a:rPr lang="cs-CZ" i="1" dirty="0"/>
              <a:t> </a:t>
            </a:r>
            <a:r>
              <a:rPr lang="cs-CZ" i="1" dirty="0" err="1"/>
              <a:t>analysts</a:t>
            </a:r>
            <a:r>
              <a:rPr lang="cs-CZ" i="1" dirty="0"/>
              <a:t> </a:t>
            </a:r>
            <a:r>
              <a:rPr lang="cs-CZ" i="1" dirty="0" err="1"/>
              <a:t>have</a:t>
            </a:r>
            <a:r>
              <a:rPr lang="cs-CZ" i="1" dirty="0"/>
              <a:t> </a:t>
            </a:r>
            <a:r>
              <a:rPr lang="cs-CZ" i="1" dirty="0" err="1"/>
              <a:t>called</a:t>
            </a:r>
            <a:r>
              <a:rPr lang="cs-CZ" i="1" dirty="0"/>
              <a:t> a “</a:t>
            </a:r>
            <a:r>
              <a:rPr lang="cs-CZ" i="1" dirty="0" err="1"/>
              <a:t>String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Pearls</a:t>
            </a:r>
            <a:r>
              <a:rPr lang="cs-CZ" i="1" dirty="0"/>
              <a:t>” </a:t>
            </a:r>
            <a:r>
              <a:rPr lang="cs-CZ" i="1" dirty="0" err="1"/>
              <a:t>geoeconomic</a:t>
            </a:r>
            <a:r>
              <a:rPr lang="cs-CZ" i="1" dirty="0"/>
              <a:t> </a:t>
            </a:r>
            <a:r>
              <a:rPr lang="cs-CZ" i="1" dirty="0" err="1"/>
              <a:t>strategy</a:t>
            </a:r>
            <a:r>
              <a:rPr lang="cs-CZ" i="1" dirty="0"/>
              <a:t> </a:t>
            </a:r>
            <a:r>
              <a:rPr lang="cs-CZ" i="1" dirty="0" err="1"/>
              <a:t>whereby</a:t>
            </a:r>
            <a:r>
              <a:rPr lang="cs-CZ" i="1" dirty="0"/>
              <a:t> </a:t>
            </a:r>
            <a:r>
              <a:rPr lang="cs-CZ" i="1" dirty="0" err="1"/>
              <a:t>China</a:t>
            </a:r>
            <a:r>
              <a:rPr lang="cs-CZ" i="1" dirty="0"/>
              <a:t> </a:t>
            </a:r>
            <a:r>
              <a:rPr lang="cs-CZ" i="1" dirty="0" err="1"/>
              <a:t>creates</a:t>
            </a:r>
            <a:r>
              <a:rPr lang="cs-CZ" i="1" dirty="0"/>
              <a:t> </a:t>
            </a:r>
            <a:r>
              <a:rPr lang="cs-CZ" i="1" dirty="0" err="1"/>
              <a:t>unsustainable</a:t>
            </a:r>
            <a:r>
              <a:rPr lang="cs-CZ" i="1" dirty="0"/>
              <a:t> </a:t>
            </a:r>
            <a:r>
              <a:rPr lang="cs-CZ" i="1" dirty="0" err="1"/>
              <a:t>debt</a:t>
            </a:r>
            <a:r>
              <a:rPr lang="cs-CZ" i="1" dirty="0"/>
              <a:t> </a:t>
            </a:r>
            <a:r>
              <a:rPr lang="cs-CZ" i="1" dirty="0" err="1"/>
              <a:t>burdens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its</a:t>
            </a:r>
            <a:r>
              <a:rPr lang="cs-CZ" i="1" dirty="0"/>
              <a:t> Indian </a:t>
            </a:r>
            <a:r>
              <a:rPr lang="cs-CZ" i="1" dirty="0" err="1"/>
              <a:t>Ocean</a:t>
            </a:r>
            <a:r>
              <a:rPr lang="cs-CZ" i="1" dirty="0"/>
              <a:t> </a:t>
            </a:r>
            <a:r>
              <a:rPr lang="cs-CZ" i="1" dirty="0" err="1"/>
              <a:t>neighbors</a:t>
            </a:r>
            <a:r>
              <a:rPr lang="cs-CZ" i="1" dirty="0"/>
              <a:t> in </a:t>
            </a:r>
            <a:r>
              <a:rPr lang="cs-CZ" i="1" dirty="0" err="1"/>
              <a:t>order</a:t>
            </a:r>
            <a:r>
              <a:rPr lang="cs-CZ" i="1" dirty="0"/>
              <a:t> to </a:t>
            </a:r>
            <a:r>
              <a:rPr lang="cs-CZ" i="1" dirty="0" err="1"/>
              <a:t>seize</a:t>
            </a:r>
            <a:r>
              <a:rPr lang="cs-CZ" i="1" dirty="0"/>
              <a:t> </a:t>
            </a:r>
            <a:r>
              <a:rPr lang="cs-CZ" i="1" dirty="0" err="1"/>
              <a:t>control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regional</a:t>
            </a:r>
            <a:r>
              <a:rPr lang="cs-CZ" i="1" dirty="0"/>
              <a:t> </a:t>
            </a:r>
            <a:r>
              <a:rPr lang="cs-CZ" i="1" dirty="0" err="1"/>
              <a:t>choke</a:t>
            </a:r>
            <a:r>
              <a:rPr lang="cs-CZ" i="1" dirty="0"/>
              <a:t> </a:t>
            </a:r>
            <a:r>
              <a:rPr lang="cs-CZ" i="1" dirty="0" err="1"/>
              <a:t>points</a:t>
            </a:r>
            <a:r>
              <a:rPr lang="cs-CZ" i="1" dirty="0"/>
              <a:t>.``</a:t>
            </a:r>
          </a:p>
          <a:p>
            <a:r>
              <a:rPr lang="cs-CZ" dirty="0"/>
              <a:t>India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unsetted</a:t>
            </a:r>
            <a:r>
              <a:rPr lang="cs-CZ" dirty="0"/>
              <a:t> by </a:t>
            </a:r>
            <a:r>
              <a:rPr lang="cs-CZ" dirty="0" err="1"/>
              <a:t>China`s</a:t>
            </a:r>
            <a:r>
              <a:rPr lang="cs-CZ" dirty="0"/>
              <a:t> </a:t>
            </a:r>
            <a:r>
              <a:rPr lang="cs-CZ" dirty="0" err="1"/>
              <a:t>decades</a:t>
            </a:r>
            <a:r>
              <a:rPr lang="cs-CZ" dirty="0"/>
              <a:t>-long </a:t>
            </a:r>
            <a:r>
              <a:rPr lang="cs-CZ" dirty="0" err="1"/>
              <a:t>embrace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traditional</a:t>
            </a:r>
            <a:r>
              <a:rPr lang="cs-CZ" dirty="0"/>
              <a:t> rival – </a:t>
            </a:r>
            <a:r>
              <a:rPr lang="cs-CZ" dirty="0" err="1"/>
              <a:t>Pakistan</a:t>
            </a:r>
            <a:endParaRPr lang="cs-CZ" dirty="0"/>
          </a:p>
          <a:p>
            <a:r>
              <a:rPr lang="cs-CZ" dirty="0"/>
              <a:t>India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spending</a:t>
            </a:r>
            <a:r>
              <a:rPr lang="cs-CZ" dirty="0"/>
              <a:t> </a:t>
            </a:r>
            <a:r>
              <a:rPr lang="cs-CZ" dirty="0" err="1"/>
              <a:t>money</a:t>
            </a:r>
            <a:r>
              <a:rPr lang="cs-CZ" dirty="0"/>
              <a:t> on </a:t>
            </a:r>
            <a:r>
              <a:rPr lang="cs-CZ" dirty="0" err="1"/>
              <a:t>infrastructure</a:t>
            </a:r>
            <a:r>
              <a:rPr lang="cs-CZ" dirty="0"/>
              <a:t> </a:t>
            </a:r>
            <a:r>
              <a:rPr lang="cs-CZ" dirty="0" err="1"/>
              <a:t>plans</a:t>
            </a:r>
            <a:r>
              <a:rPr lang="cs-CZ" dirty="0"/>
              <a:t> in </a:t>
            </a:r>
            <a:r>
              <a:rPr lang="cs-CZ" dirty="0" err="1"/>
              <a:t>Afghanistan</a:t>
            </a:r>
            <a:endParaRPr lang="cs-CZ" dirty="0"/>
          </a:p>
          <a:p>
            <a:r>
              <a:rPr lang="cs-CZ" dirty="0"/>
              <a:t>Japan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interested</a:t>
            </a:r>
            <a:r>
              <a:rPr lang="cs-CZ" dirty="0"/>
              <a:t> in </a:t>
            </a:r>
            <a:r>
              <a:rPr lang="cs-CZ" dirty="0" err="1"/>
              <a:t>regional</a:t>
            </a:r>
            <a:r>
              <a:rPr lang="cs-CZ" dirty="0"/>
              <a:t> </a:t>
            </a:r>
            <a:r>
              <a:rPr lang="cs-CZ" dirty="0" err="1"/>
              <a:t>infrastructure</a:t>
            </a:r>
            <a:r>
              <a:rPr lang="cs-CZ" dirty="0"/>
              <a:t> </a:t>
            </a:r>
            <a:r>
              <a:rPr lang="cs-CZ" dirty="0" err="1"/>
              <a:t>develompemt</a:t>
            </a:r>
            <a:r>
              <a:rPr lang="cs-CZ" dirty="0"/>
              <a:t>, but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worry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Chinese</a:t>
            </a:r>
            <a:r>
              <a:rPr lang="cs-CZ" dirty="0"/>
              <a:t> influence</a:t>
            </a:r>
          </a:p>
        </p:txBody>
      </p:sp>
    </p:spTree>
    <p:extLst>
      <p:ext uri="{BB962C8B-B14F-4D97-AF65-F5344CB8AC3E}">
        <p14:creationId xmlns:p14="http://schemas.microsoft.com/office/powerpoint/2010/main" val="3926581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4AFFAD-854C-6943-ABFB-C99008160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Europe</a:t>
            </a:r>
            <a:r>
              <a:rPr lang="cs-CZ" dirty="0"/>
              <a:t>, </a:t>
            </a:r>
            <a:r>
              <a:rPr lang="cs-CZ" dirty="0" err="1"/>
              <a:t>Russia</a:t>
            </a:r>
            <a:r>
              <a:rPr lang="cs-CZ" dirty="0"/>
              <a:t> &amp;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7F5645-1907-8D44-A470-F5128D2FE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Italy, </a:t>
            </a:r>
            <a:r>
              <a:rPr lang="cs-CZ" dirty="0" err="1"/>
              <a:t>Luxembourg</a:t>
            </a:r>
            <a:r>
              <a:rPr lang="cs-CZ" dirty="0"/>
              <a:t>, Portugal = </a:t>
            </a:r>
            <a:r>
              <a:rPr lang="cs-CZ" dirty="0" err="1"/>
              <a:t>signed</a:t>
            </a:r>
            <a:r>
              <a:rPr lang="cs-CZ" dirty="0"/>
              <a:t> </a:t>
            </a:r>
            <a:r>
              <a:rPr lang="cs-CZ" dirty="0" err="1"/>
              <a:t>provisional</a:t>
            </a:r>
            <a:r>
              <a:rPr lang="cs-CZ" dirty="0"/>
              <a:t> </a:t>
            </a:r>
            <a:r>
              <a:rPr lang="cs-CZ" dirty="0" err="1"/>
              <a:t>agreements</a:t>
            </a:r>
            <a:r>
              <a:rPr lang="cs-CZ" dirty="0"/>
              <a:t> to </a:t>
            </a:r>
            <a:r>
              <a:rPr lang="cs-CZ" dirty="0" err="1"/>
              <a:t>cooperate</a:t>
            </a:r>
            <a:r>
              <a:rPr lang="cs-CZ" dirty="0"/>
              <a:t> on BRI </a:t>
            </a:r>
            <a:r>
              <a:rPr lang="cs-CZ" dirty="0" err="1"/>
              <a:t>projects</a:t>
            </a:r>
            <a:endParaRPr lang="cs-CZ" dirty="0"/>
          </a:p>
          <a:p>
            <a:r>
              <a:rPr lang="cs-CZ" dirty="0" err="1"/>
              <a:t>During</a:t>
            </a:r>
            <a:r>
              <a:rPr lang="cs-CZ" dirty="0"/>
              <a:t> 2018 </a:t>
            </a:r>
            <a:r>
              <a:rPr lang="cs-CZ" dirty="0" err="1"/>
              <a:t>trip</a:t>
            </a:r>
            <a:r>
              <a:rPr lang="cs-CZ" dirty="0"/>
              <a:t> to </a:t>
            </a:r>
            <a:r>
              <a:rPr lang="cs-CZ" dirty="0" err="1"/>
              <a:t>China</a:t>
            </a:r>
            <a:r>
              <a:rPr lang="cs-CZ" dirty="0"/>
              <a:t>, Emmanuel </a:t>
            </a:r>
            <a:r>
              <a:rPr lang="cs-CZ" dirty="0" err="1"/>
              <a:t>Macron</a:t>
            </a:r>
            <a:r>
              <a:rPr lang="cs-CZ" dirty="0"/>
              <a:t> </a:t>
            </a:r>
            <a:r>
              <a:rPr lang="cs-CZ" dirty="0" err="1"/>
              <a:t>said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BRI </a:t>
            </a:r>
            <a:r>
              <a:rPr lang="cs-CZ" dirty="0" err="1"/>
              <a:t>could</a:t>
            </a:r>
            <a:r>
              <a:rPr lang="cs-CZ" dirty="0"/>
              <a:t> make partner </a:t>
            </a:r>
            <a:r>
              <a:rPr lang="cs-CZ" dirty="0" err="1"/>
              <a:t>countries</a:t>
            </a:r>
            <a:r>
              <a:rPr lang="cs-CZ" dirty="0"/>
              <a:t> “</a:t>
            </a:r>
            <a:r>
              <a:rPr lang="cs-CZ" dirty="0" err="1"/>
              <a:t>vassal</a:t>
            </a:r>
            <a:r>
              <a:rPr lang="cs-CZ" dirty="0"/>
              <a:t> </a:t>
            </a:r>
            <a:r>
              <a:rPr lang="cs-CZ" dirty="0" err="1"/>
              <a:t>states</a:t>
            </a:r>
            <a:r>
              <a:rPr lang="cs-CZ" dirty="0"/>
              <a:t>”</a:t>
            </a:r>
          </a:p>
          <a:p>
            <a:endParaRPr lang="cs-CZ" dirty="0"/>
          </a:p>
          <a:p>
            <a:r>
              <a:rPr lang="cs-CZ" dirty="0" err="1"/>
              <a:t>Experts</a:t>
            </a:r>
            <a:r>
              <a:rPr lang="cs-CZ" dirty="0"/>
              <a:t> </a:t>
            </a:r>
            <a:r>
              <a:rPr lang="cs-CZ" dirty="0" err="1"/>
              <a:t>claims</a:t>
            </a:r>
            <a:r>
              <a:rPr lang="cs-CZ" dirty="0"/>
              <a:t> </a:t>
            </a:r>
            <a:r>
              <a:rPr lang="cs-CZ" dirty="0" err="1"/>
              <a:t>China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BRI </a:t>
            </a:r>
            <a:r>
              <a:rPr lang="cs-CZ" dirty="0" err="1"/>
              <a:t>funds</a:t>
            </a:r>
            <a:r>
              <a:rPr lang="cs-CZ" dirty="0"/>
              <a:t> to </a:t>
            </a:r>
            <a:r>
              <a:rPr lang="cs-CZ" dirty="0" err="1"/>
              <a:t>gain</a:t>
            </a:r>
            <a:r>
              <a:rPr lang="cs-CZ" dirty="0"/>
              <a:t> influence in </a:t>
            </a:r>
            <a:r>
              <a:rPr lang="cs-CZ" dirty="0" err="1"/>
              <a:t>Balkan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are on track to </a:t>
            </a:r>
            <a:r>
              <a:rPr lang="cs-CZ" dirty="0" err="1"/>
              <a:t>become</a:t>
            </a:r>
            <a:r>
              <a:rPr lang="cs-CZ" dirty="0"/>
              <a:t> EU </a:t>
            </a:r>
            <a:r>
              <a:rPr lang="cs-CZ" dirty="0" err="1"/>
              <a:t>members</a:t>
            </a:r>
            <a:r>
              <a:rPr lang="cs-CZ" dirty="0"/>
              <a:t>, </a:t>
            </a:r>
            <a:r>
              <a:rPr lang="cs-CZ" dirty="0" err="1"/>
              <a:t>thereby</a:t>
            </a:r>
            <a:r>
              <a:rPr lang="cs-CZ" dirty="0"/>
              <a:t> </a:t>
            </a:r>
            <a:r>
              <a:rPr lang="cs-CZ" dirty="0" err="1"/>
              <a:t>providing</a:t>
            </a:r>
            <a:r>
              <a:rPr lang="cs-CZ" dirty="0"/>
              <a:t> 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access</a:t>
            </a:r>
            <a:r>
              <a:rPr lang="cs-CZ" dirty="0"/>
              <a:t> to EU market</a:t>
            </a:r>
          </a:p>
          <a:p>
            <a:endParaRPr lang="cs-CZ" dirty="0"/>
          </a:p>
          <a:p>
            <a:r>
              <a:rPr lang="cs-CZ" dirty="0" err="1"/>
              <a:t>Russia</a:t>
            </a:r>
            <a:r>
              <a:rPr lang="cs-CZ" dirty="0"/>
              <a:t> has </a:t>
            </a:r>
            <a:r>
              <a:rPr lang="cs-CZ" dirty="0" err="1"/>
              <a:t>become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BRI’s</a:t>
            </a:r>
            <a:r>
              <a:rPr lang="cs-CZ" dirty="0"/>
              <a:t> most </a:t>
            </a:r>
            <a:r>
              <a:rPr lang="cs-CZ" dirty="0" err="1"/>
              <a:t>enthusiastic</a:t>
            </a:r>
            <a:r>
              <a:rPr lang="cs-CZ" dirty="0"/>
              <a:t> </a:t>
            </a:r>
            <a:r>
              <a:rPr lang="cs-CZ" dirty="0" err="1"/>
              <a:t>partners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1552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B6E90F-7F69-2344-A27C-2F4AD6BF2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/>
          </a:bodyPr>
          <a:lstStyle/>
          <a:p>
            <a:r>
              <a:rPr lang="cs-CZ" sz="3400"/>
              <a:t>G7 offering an alternative vision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D5580D-00DC-1D46-A722-119F26BF2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3282694" cy="3581400"/>
          </a:xfrm>
        </p:spPr>
        <p:txBody>
          <a:bodyPr>
            <a:normAutofit/>
          </a:bodyPr>
          <a:lstStyle/>
          <a:p>
            <a:r>
              <a:rPr lang="cs-CZ" sz="1400"/>
              <a:t>G7 summit in Cornwall 2021 – B3W = Build Back Better World</a:t>
            </a:r>
          </a:p>
          <a:p>
            <a:r>
              <a:rPr lang="cs-CZ" sz="1400"/>
              <a:t>Infrastructure develompment of low and middle income countries</a:t>
            </a:r>
          </a:p>
          <a:p>
            <a:r>
              <a:rPr lang="cs-CZ" sz="1400"/>
              <a:t>The initiative aims to catalyze funding for quality infrastructure from the private sector and will encourage private-sector investments that support "climate, health and health security, digital technology, and gender equality“</a:t>
            </a:r>
          </a:p>
          <a:p>
            <a:r>
              <a:rPr lang="cs-CZ" sz="1400"/>
              <a:t>February 2022 – China is willing to join B3W initiation</a:t>
            </a:r>
          </a:p>
        </p:txBody>
      </p:sp>
      <p:pic>
        <p:nvPicPr>
          <p:cNvPr id="7" name="Obrázek 6" descr="Obsah obrázku exteriér, obloha, země, osoba&#10;&#10;Popis byl vytvořen automaticky">
            <a:extLst>
              <a:ext uri="{FF2B5EF4-FFF2-40B4-BE49-F238E27FC236}">
                <a16:creationId xmlns:a16="http://schemas.microsoft.com/office/drawing/2014/main" id="{2AB7B662-BDD5-C746-BE0F-024A1A954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467" y="1541958"/>
            <a:ext cx="6517065" cy="345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25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B9F28B-247B-0241-A482-DD8DBC721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Sources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8F27D2-2161-DD45-955E-0B5423D86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dirty="0">
                <a:hlinkClick r:id="rId2"/>
              </a:rPr>
              <a:t>https://www.theguardian.com/cities/ng-interactive/2018/jul/30/what-china-belt-road-initiative-silk-road-explainer</a:t>
            </a:r>
            <a:endParaRPr lang="cs-CZ" dirty="0"/>
          </a:p>
          <a:p>
            <a:r>
              <a:rPr lang="cs-CZ" dirty="0">
                <a:hlinkClick r:id="rId3"/>
              </a:rPr>
              <a:t>https://www.researchgate.net/figure/The-Belt-and-Road-Initiative-overland-and-maritime-routes_fig1_351955076</a:t>
            </a:r>
            <a:endParaRPr lang="cs-CZ" dirty="0"/>
          </a:p>
          <a:p>
            <a:r>
              <a:rPr lang="cs-CZ" dirty="0">
                <a:hlinkClick r:id="rId4"/>
              </a:rPr>
              <a:t>https://www.researchgate.net/figure/The-Map-of-the-Belt-and-Silk-Road-and-21-st-Century-Maritime-Silk-Road_fig1_327119928</a:t>
            </a:r>
            <a:endParaRPr lang="cs-CZ" dirty="0"/>
          </a:p>
          <a:p>
            <a:r>
              <a:rPr lang="cs-CZ" dirty="0">
                <a:hlinkClick r:id="rId5"/>
              </a:rPr>
              <a:t>https://www.economist.com/china/2018/04/14/china-wants-to-be-a-polar-power</a:t>
            </a:r>
            <a:endParaRPr lang="cs-CZ" dirty="0"/>
          </a:p>
          <a:p>
            <a:r>
              <a:rPr lang="cs-CZ" dirty="0">
                <a:hlinkClick r:id="rId6"/>
              </a:rPr>
              <a:t>https://www.beltroad-initiative.com/belt-and-road/</a:t>
            </a:r>
            <a:endParaRPr lang="cs-CZ" dirty="0"/>
          </a:p>
          <a:p>
            <a:r>
              <a:rPr lang="cs-CZ" dirty="0"/>
              <a:t>https://</a:t>
            </a:r>
            <a:r>
              <a:rPr lang="cs-CZ" dirty="0" err="1"/>
              <a:t>www.jstor.org</a:t>
            </a:r>
            <a:r>
              <a:rPr lang="cs-CZ" dirty="0"/>
              <a:t>/</a:t>
            </a:r>
            <a:r>
              <a:rPr lang="cs-CZ" dirty="0" err="1"/>
              <a:t>stable</a:t>
            </a:r>
            <a:r>
              <a:rPr lang="cs-CZ" dirty="0"/>
              <a:t>/26760128?searchText=</a:t>
            </a:r>
            <a:r>
              <a:rPr lang="cs-CZ" dirty="0" err="1"/>
              <a:t>the+belt+and+road+initiative&amp;searchUri</a:t>
            </a:r>
            <a:r>
              <a:rPr lang="cs-CZ" dirty="0"/>
              <a:t>=%2Faction%2FdoBasicSearch%3FQuery%3Dthe%2Bbelt%2Band%2Broad%2Binitiative%26so%3Drel%26efqs%3DeyJjdHkiOlsiYW05MWNtNWhiQT09Il0sImRpc2MiOltdfQ%253D%253D&amp;ab_segments=0%2Fbasic_search_gsv2%2Fcontrol&amp;refreqid=fastly-default%3A7af929e6e32f65756839efd36665741f&amp;seq=1</a:t>
            </a:r>
          </a:p>
          <a:p>
            <a:r>
              <a:rPr lang="cs-CZ" dirty="0"/>
              <a:t>https://</a:t>
            </a:r>
            <a:r>
              <a:rPr lang="cs-CZ" dirty="0" err="1"/>
              <a:t>www.jstor.org</a:t>
            </a:r>
            <a:r>
              <a:rPr lang="cs-CZ" dirty="0"/>
              <a:t>/</a:t>
            </a:r>
            <a:r>
              <a:rPr lang="cs-CZ" dirty="0" err="1"/>
              <a:t>stable</a:t>
            </a:r>
            <a:r>
              <a:rPr lang="cs-CZ" dirty="0"/>
              <a:t>/26591865?searchText=the%20belt%20and%20road%20initiative&amp;searchUri=%2Faction%2FdoBasicSearch%3FQuery%3Dthe%2Bbelt%2Band%2Broad%2Binitiative%26so%3Drel%26efqs%3DeyJjdHkiOlsiYW05MWNtNWhiQT09Il0sImRpc2MiOltdfQ%253D%253D&amp;ab_segments=0%2Fbasic_search_gsv2%2Fcontrol&amp;refreqid=fastly-default%3A7af929e6e32f65756839efd36665741f</a:t>
            </a:r>
          </a:p>
          <a:p>
            <a:r>
              <a:rPr lang="cs-CZ" dirty="0"/>
              <a:t>https://</a:t>
            </a:r>
            <a:r>
              <a:rPr lang="cs-CZ" dirty="0" err="1"/>
              <a:t>www.jstor.org</a:t>
            </a:r>
            <a:r>
              <a:rPr lang="cs-CZ" dirty="0"/>
              <a:t>/</a:t>
            </a:r>
            <a:r>
              <a:rPr lang="cs-CZ" dirty="0" err="1"/>
              <a:t>stable</a:t>
            </a:r>
            <a:r>
              <a:rPr lang="cs-CZ" dirty="0"/>
              <a:t>/26642285?searchText=the%20belt%20and%20road%20initiative&amp;searchUri=%2Faction%2FdoBasicSearch%3FQuery%3Dthe%2Bbelt%2Band%2Broad%2Binitiative%26so%3Drel%26efqs%3DeyJjdHkiOlsiYW05MWNtNWhiQT09Il0sImRpc2MiOltdfQ%253D%253D%26groupefq%3DWyJyZXZpZXciLCJyZXNlYXJjaF9yZXBvcnQiLCJjb250cmlidXRlZF90ZXh0Iiwic2VhcmNoX2NoYXB0ZXIiLCJtcF9yZXNlYXJjaF9yZXBvcnRfcGFydCIsImNvbnRyaWJ1dGVkX2NvbnRhaW5lciIsInNlYXJjaF9hcnRpY2xlIl0%253D%26pagemark%3DeyJwYWdlIjoyLCJzdGFydHMiOnsiSlNUT1JCYXNpYyI6MjV9fQ%253D%253D&amp;ab_segments=0%2Fbasic_search_gsv2%2Fcontrol&amp;refreqid=fastly-default%3Ab7e6fcf11d8637c24b37cb368f37f974</a:t>
            </a:r>
          </a:p>
          <a:p>
            <a:r>
              <a:rPr lang="cs-CZ" dirty="0">
                <a:hlinkClick r:id="rId7"/>
              </a:rPr>
              <a:t>https://www.youtube.com/watch?v=j8zzL2aBo2M</a:t>
            </a:r>
            <a:endParaRPr lang="cs-CZ" dirty="0"/>
          </a:p>
          <a:p>
            <a:r>
              <a:rPr lang="cs-CZ" dirty="0">
                <a:hlinkClick r:id="rId8"/>
              </a:rPr>
              <a:t>https://www.oecd.org/finance/Chinas-Belt-and-Road-Initiative-in-the-global-trade-investment-and-finance-landscape.pdf</a:t>
            </a:r>
            <a:endParaRPr lang="cs-CZ" dirty="0"/>
          </a:p>
          <a:p>
            <a:r>
              <a:rPr lang="cs-CZ" dirty="0">
                <a:hlinkClick r:id="rId9"/>
              </a:rPr>
              <a:t>https://www.cfr.org/backgrounder/chinas-massive-belt-and-road-initiative</a:t>
            </a:r>
            <a:endParaRPr lang="cs-CZ" dirty="0"/>
          </a:p>
          <a:p>
            <a:r>
              <a:rPr lang="cs-CZ" dirty="0">
                <a:hlinkClick r:id="rId10"/>
              </a:rPr>
              <a:t>https://www.bbc.com/news/world-us-canada-57452158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0053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F06FFC-FC87-864D-A269-ABC78E2D0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BRI?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B38629-75ED-5C4A-AFE7-A0FBBBF89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A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infrastructure</a:t>
            </a:r>
            <a:r>
              <a:rPr lang="cs-CZ" dirty="0"/>
              <a:t> </a:t>
            </a:r>
            <a:r>
              <a:rPr lang="cs-CZ" dirty="0" err="1"/>
              <a:t>development</a:t>
            </a:r>
            <a:r>
              <a:rPr lang="cs-CZ" dirty="0"/>
              <a:t> </a:t>
            </a:r>
            <a:r>
              <a:rPr lang="cs-CZ" dirty="0" err="1"/>
              <a:t>strategy</a:t>
            </a:r>
            <a:r>
              <a:rPr lang="cs-CZ" dirty="0"/>
              <a:t> </a:t>
            </a:r>
            <a:r>
              <a:rPr lang="cs-CZ" dirty="0" err="1"/>
              <a:t>adopted</a:t>
            </a:r>
            <a:r>
              <a:rPr lang="cs-CZ" dirty="0"/>
              <a:t> by 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government</a:t>
            </a:r>
            <a:r>
              <a:rPr lang="cs-CZ" dirty="0"/>
              <a:t>  in 2013</a:t>
            </a:r>
          </a:p>
          <a:p>
            <a:r>
              <a:rPr lang="cs-CZ" dirty="0" err="1"/>
              <a:t>Goal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to </a:t>
            </a:r>
            <a:r>
              <a:rPr lang="cs-CZ" dirty="0" err="1"/>
              <a:t>invest</a:t>
            </a:r>
            <a:r>
              <a:rPr lang="cs-CZ" dirty="0"/>
              <a:t> in </a:t>
            </a:r>
            <a:r>
              <a:rPr lang="cs-CZ" dirty="0" err="1"/>
              <a:t>nearly</a:t>
            </a:r>
            <a:r>
              <a:rPr lang="cs-CZ" dirty="0"/>
              <a:t> 70 </a:t>
            </a:r>
            <a:r>
              <a:rPr lang="cs-CZ" dirty="0" err="1"/>
              <a:t>countries</a:t>
            </a:r>
            <a:r>
              <a:rPr lang="cs-CZ" dirty="0"/>
              <a:t> and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organizations</a:t>
            </a:r>
            <a:endParaRPr lang="cs-CZ" dirty="0"/>
          </a:p>
          <a:p>
            <a:r>
              <a:rPr lang="cs-CZ" dirty="0"/>
              <a:t>A </a:t>
            </a:r>
            <a:r>
              <a:rPr lang="cs-CZ" dirty="0" err="1"/>
              <a:t>centerpiece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Chinese</a:t>
            </a:r>
            <a:r>
              <a:rPr lang="cs-CZ" dirty="0"/>
              <a:t> President </a:t>
            </a:r>
            <a:r>
              <a:rPr lang="cs-CZ" dirty="0" err="1"/>
              <a:t>Xi</a:t>
            </a:r>
            <a:r>
              <a:rPr lang="cs-CZ" dirty="0"/>
              <a:t> </a:t>
            </a:r>
            <a:r>
              <a:rPr lang="cs-CZ" dirty="0" err="1"/>
              <a:t>Jinping`s</a:t>
            </a:r>
            <a:r>
              <a:rPr lang="cs-CZ" dirty="0"/>
              <a:t> </a:t>
            </a:r>
            <a:r>
              <a:rPr lang="cs-CZ" dirty="0" err="1"/>
              <a:t>foreign</a:t>
            </a:r>
            <a:r>
              <a:rPr lang="cs-CZ" dirty="0"/>
              <a:t> </a:t>
            </a:r>
            <a:r>
              <a:rPr lang="cs-CZ" dirty="0" err="1"/>
              <a:t>policy</a:t>
            </a:r>
            <a:endParaRPr lang="cs-CZ" dirty="0"/>
          </a:p>
          <a:p>
            <a:r>
              <a:rPr lang="cs-CZ" dirty="0"/>
              <a:t>A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component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Xi`s</a:t>
            </a:r>
            <a:r>
              <a:rPr lang="cs-CZ" dirty="0"/>
              <a:t> Major Country </a:t>
            </a:r>
            <a:r>
              <a:rPr lang="cs-CZ" dirty="0" err="1"/>
              <a:t>Diplomacy</a:t>
            </a:r>
            <a:r>
              <a:rPr lang="cs-CZ" dirty="0"/>
              <a:t> = </a:t>
            </a:r>
            <a:r>
              <a:rPr lang="cs-CZ" dirty="0" err="1"/>
              <a:t>strategy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calls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China</a:t>
            </a:r>
            <a:r>
              <a:rPr lang="cs-CZ" dirty="0"/>
              <a:t> to </a:t>
            </a:r>
            <a:r>
              <a:rPr lang="cs-CZ" dirty="0" err="1"/>
              <a:t>assume</a:t>
            </a:r>
            <a:r>
              <a:rPr lang="cs-CZ" dirty="0"/>
              <a:t> a </a:t>
            </a:r>
            <a:r>
              <a:rPr lang="cs-CZ" dirty="0" err="1"/>
              <a:t>greater</a:t>
            </a:r>
            <a:r>
              <a:rPr lang="cs-CZ" dirty="0"/>
              <a:t> </a:t>
            </a:r>
            <a:r>
              <a:rPr lang="cs-CZ" dirty="0" err="1"/>
              <a:t>leadership</a:t>
            </a:r>
            <a:r>
              <a:rPr lang="cs-CZ" dirty="0"/>
              <a:t> role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affairs</a:t>
            </a:r>
            <a:r>
              <a:rPr lang="cs-CZ" dirty="0"/>
              <a:t> in </a:t>
            </a:r>
            <a:r>
              <a:rPr lang="cs-CZ" dirty="0" err="1"/>
              <a:t>accordance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rising</a:t>
            </a:r>
            <a:r>
              <a:rPr lang="cs-CZ" dirty="0"/>
              <a:t> </a:t>
            </a:r>
            <a:r>
              <a:rPr lang="cs-CZ" dirty="0" err="1"/>
              <a:t>power</a:t>
            </a:r>
            <a:r>
              <a:rPr lang="cs-CZ" dirty="0"/>
              <a:t> and status</a:t>
            </a:r>
          </a:p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estimates</a:t>
            </a:r>
            <a:r>
              <a:rPr lang="cs-CZ" dirty="0"/>
              <a:t> list BRI as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largest</a:t>
            </a:r>
            <a:r>
              <a:rPr lang="cs-CZ" dirty="0"/>
              <a:t> </a:t>
            </a:r>
            <a:r>
              <a:rPr lang="cs-CZ" dirty="0" err="1"/>
              <a:t>infrastructure</a:t>
            </a:r>
            <a:r>
              <a:rPr lang="cs-CZ" dirty="0"/>
              <a:t> and </a:t>
            </a:r>
            <a:r>
              <a:rPr lang="cs-CZ" dirty="0" err="1"/>
              <a:t>investment</a:t>
            </a:r>
            <a:r>
              <a:rPr lang="cs-CZ" dirty="0"/>
              <a:t> </a:t>
            </a:r>
            <a:r>
              <a:rPr lang="cs-CZ" dirty="0" err="1"/>
              <a:t>projects</a:t>
            </a:r>
            <a:r>
              <a:rPr lang="cs-CZ" dirty="0"/>
              <a:t> in </a:t>
            </a:r>
            <a:r>
              <a:rPr lang="cs-CZ" dirty="0" err="1"/>
              <a:t>history</a:t>
            </a:r>
            <a:r>
              <a:rPr lang="cs-CZ" dirty="0"/>
              <a:t> (70 </a:t>
            </a:r>
            <a:r>
              <a:rPr lang="cs-CZ" dirty="0" err="1"/>
              <a:t>countries</a:t>
            </a:r>
            <a:r>
              <a:rPr lang="cs-CZ" dirty="0"/>
              <a:t>, 65%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world`s</a:t>
            </a:r>
            <a:r>
              <a:rPr lang="cs-CZ" dirty="0"/>
              <a:t> </a:t>
            </a:r>
            <a:r>
              <a:rPr lang="cs-CZ" dirty="0" err="1"/>
              <a:t>population</a:t>
            </a:r>
            <a:r>
              <a:rPr lang="cs-CZ" dirty="0"/>
              <a:t> and 40%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global</a:t>
            </a:r>
            <a:r>
              <a:rPr lang="cs-CZ" dirty="0"/>
              <a:t> GDP) – data </a:t>
            </a:r>
            <a:r>
              <a:rPr lang="cs-CZ" dirty="0" err="1"/>
              <a:t>from</a:t>
            </a:r>
            <a:r>
              <a:rPr lang="cs-CZ" dirty="0"/>
              <a:t> 2017</a:t>
            </a:r>
          </a:p>
          <a:p>
            <a:r>
              <a:rPr lang="cs-CZ" dirty="0"/>
              <a:t>BRI </a:t>
            </a:r>
            <a:r>
              <a:rPr lang="cs-CZ" dirty="0" err="1"/>
              <a:t>refers</a:t>
            </a:r>
            <a:r>
              <a:rPr lang="cs-CZ" dirty="0"/>
              <a:t> to </a:t>
            </a:r>
            <a:r>
              <a:rPr lang="cs-CZ" dirty="0" err="1"/>
              <a:t>historic</a:t>
            </a:r>
            <a:r>
              <a:rPr lang="cs-CZ" dirty="0"/>
              <a:t> `</a:t>
            </a:r>
            <a:r>
              <a:rPr lang="cs-CZ" dirty="0" err="1"/>
              <a:t>Silk</a:t>
            </a:r>
            <a:r>
              <a:rPr lang="cs-CZ" dirty="0"/>
              <a:t> </a:t>
            </a:r>
            <a:r>
              <a:rPr lang="cs-CZ" dirty="0" err="1"/>
              <a:t>Road</a:t>
            </a:r>
            <a:r>
              <a:rPr lang="cs-CZ" dirty="0"/>
              <a:t>` </a:t>
            </a:r>
            <a:r>
              <a:rPr lang="cs-CZ" dirty="0" err="1"/>
              <a:t>trade</a:t>
            </a:r>
            <a:r>
              <a:rPr lang="cs-CZ" dirty="0"/>
              <a:t> </a:t>
            </a:r>
            <a:r>
              <a:rPr lang="cs-CZ" dirty="0" err="1"/>
              <a:t>route</a:t>
            </a:r>
            <a:r>
              <a:rPr lang="cs-CZ" dirty="0"/>
              <a:t> (</a:t>
            </a:r>
            <a:r>
              <a:rPr lang="cs-CZ" dirty="0" err="1"/>
              <a:t>used</a:t>
            </a:r>
            <a:r>
              <a:rPr lang="cs-CZ" dirty="0"/>
              <a:t> in </a:t>
            </a:r>
            <a:r>
              <a:rPr lang="cs-CZ" dirty="0" err="1"/>
              <a:t>antiquity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4269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B90003-7EF2-AC4F-8488-319ACB8AC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Belt</a:t>
            </a:r>
            <a:r>
              <a:rPr lang="cs-CZ" dirty="0"/>
              <a:t> &amp; </a:t>
            </a:r>
            <a:r>
              <a:rPr lang="cs-CZ" dirty="0" err="1"/>
              <a:t>Road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600A87-E50B-374D-B9FA-511CE12E6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At </a:t>
            </a:r>
            <a:r>
              <a:rPr lang="cs-CZ" dirty="0" err="1"/>
              <a:t>first</a:t>
            </a:r>
            <a:r>
              <a:rPr lang="cs-CZ" dirty="0"/>
              <a:t> BRI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announced</a:t>
            </a:r>
            <a:r>
              <a:rPr lang="cs-CZ" dirty="0"/>
              <a:t> as `</a:t>
            </a:r>
            <a:r>
              <a:rPr lang="cs-CZ" b="1" dirty="0" err="1">
                <a:solidFill>
                  <a:srgbClr val="FF0E00"/>
                </a:solidFill>
              </a:rPr>
              <a:t>Silk</a:t>
            </a:r>
            <a:r>
              <a:rPr lang="cs-CZ" b="1" dirty="0">
                <a:solidFill>
                  <a:srgbClr val="FF0E00"/>
                </a:solidFill>
              </a:rPr>
              <a:t> </a:t>
            </a:r>
            <a:r>
              <a:rPr lang="cs-CZ" b="1" dirty="0" err="1">
                <a:solidFill>
                  <a:srgbClr val="FF0E00"/>
                </a:solidFill>
              </a:rPr>
              <a:t>Road</a:t>
            </a:r>
            <a:r>
              <a:rPr lang="cs-CZ" b="1" dirty="0">
                <a:solidFill>
                  <a:srgbClr val="FF0E00"/>
                </a:solidFill>
              </a:rPr>
              <a:t> </a:t>
            </a:r>
            <a:r>
              <a:rPr lang="cs-CZ" b="1" dirty="0" err="1">
                <a:solidFill>
                  <a:srgbClr val="FF0E00"/>
                </a:solidFill>
              </a:rPr>
              <a:t>Economic</a:t>
            </a:r>
            <a:r>
              <a:rPr lang="cs-CZ" b="1" dirty="0">
                <a:solidFill>
                  <a:srgbClr val="FF0E00"/>
                </a:solidFill>
              </a:rPr>
              <a:t> </a:t>
            </a:r>
            <a:r>
              <a:rPr lang="cs-CZ" b="1" dirty="0" err="1">
                <a:solidFill>
                  <a:srgbClr val="FF0E00"/>
                </a:solidFill>
              </a:rPr>
              <a:t>Belt</a:t>
            </a:r>
            <a:r>
              <a:rPr lang="cs-CZ" b="1" dirty="0">
                <a:solidFill>
                  <a:srgbClr val="FF0E00"/>
                </a:solidFill>
              </a:rPr>
              <a:t> </a:t>
            </a:r>
            <a:r>
              <a:rPr lang="cs-CZ" b="1" dirty="0"/>
              <a:t>`</a:t>
            </a:r>
          </a:p>
          <a:p>
            <a:r>
              <a:rPr lang="cs-CZ" b="1" dirty="0" err="1">
                <a:solidFill>
                  <a:srgbClr val="FF0000"/>
                </a:solidFill>
              </a:rPr>
              <a:t>Belt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referring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proposed</a:t>
            </a:r>
            <a:r>
              <a:rPr lang="cs-CZ" dirty="0"/>
              <a:t> </a:t>
            </a:r>
            <a:r>
              <a:rPr lang="cs-CZ" dirty="0" err="1"/>
              <a:t>overland</a:t>
            </a:r>
            <a:r>
              <a:rPr lang="cs-CZ" dirty="0"/>
              <a:t> </a:t>
            </a:r>
            <a:r>
              <a:rPr lang="cs-CZ" dirty="0" err="1"/>
              <a:t>routes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road</a:t>
            </a:r>
            <a:r>
              <a:rPr lang="cs-CZ" dirty="0"/>
              <a:t> and </a:t>
            </a:r>
            <a:r>
              <a:rPr lang="cs-CZ" dirty="0" err="1"/>
              <a:t>rail</a:t>
            </a:r>
            <a:r>
              <a:rPr lang="cs-CZ" dirty="0"/>
              <a:t> </a:t>
            </a:r>
            <a:r>
              <a:rPr lang="cs-CZ" dirty="0" err="1"/>
              <a:t>transportation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landlocked</a:t>
            </a:r>
            <a:r>
              <a:rPr lang="cs-CZ" dirty="0"/>
              <a:t>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Asia</a:t>
            </a:r>
            <a:endParaRPr lang="cs-CZ" dirty="0"/>
          </a:p>
          <a:p>
            <a:r>
              <a:rPr lang="cs-CZ" b="1" dirty="0" err="1">
                <a:solidFill>
                  <a:srgbClr val="00B0F0"/>
                </a:solidFill>
              </a:rPr>
              <a:t>Road</a:t>
            </a:r>
            <a:r>
              <a:rPr lang="cs-CZ" b="1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short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`</a:t>
            </a:r>
            <a:r>
              <a:rPr lang="cs-CZ" b="1" dirty="0">
                <a:solidFill>
                  <a:srgbClr val="00B0F0"/>
                </a:solidFill>
              </a:rPr>
              <a:t>21st </a:t>
            </a:r>
            <a:r>
              <a:rPr lang="cs-CZ" b="1" dirty="0" err="1">
                <a:solidFill>
                  <a:srgbClr val="00B0F0"/>
                </a:solidFill>
              </a:rPr>
              <a:t>Century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00B0F0"/>
                </a:solidFill>
              </a:rPr>
              <a:t>Maritime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00B0F0"/>
                </a:solidFill>
              </a:rPr>
              <a:t>Silk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00B0F0"/>
                </a:solidFill>
              </a:rPr>
              <a:t>Road</a:t>
            </a:r>
            <a:r>
              <a:rPr lang="cs-CZ" b="1" dirty="0"/>
              <a:t>` = </a:t>
            </a:r>
            <a:r>
              <a:rPr lang="cs-CZ" dirty="0" err="1"/>
              <a:t>referring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Indo-Pacific</a:t>
            </a:r>
            <a:r>
              <a:rPr lang="cs-CZ" dirty="0"/>
              <a:t>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routes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Southeast</a:t>
            </a:r>
            <a:r>
              <a:rPr lang="cs-CZ" dirty="0"/>
              <a:t> </a:t>
            </a:r>
            <a:r>
              <a:rPr lang="cs-CZ" dirty="0" err="1"/>
              <a:t>Asia</a:t>
            </a:r>
            <a:r>
              <a:rPr lang="cs-CZ" dirty="0"/>
              <a:t> to </a:t>
            </a:r>
            <a:r>
              <a:rPr lang="cs-CZ" dirty="0" err="1"/>
              <a:t>South</a:t>
            </a:r>
            <a:r>
              <a:rPr lang="cs-CZ" dirty="0"/>
              <a:t> </a:t>
            </a:r>
            <a:r>
              <a:rPr lang="cs-CZ" dirty="0" err="1"/>
              <a:t>Asia</a:t>
            </a:r>
            <a:r>
              <a:rPr lang="cs-CZ" dirty="0"/>
              <a:t>, </a:t>
            </a:r>
            <a:r>
              <a:rPr lang="cs-CZ" dirty="0" err="1"/>
              <a:t>Middle</a:t>
            </a:r>
            <a:r>
              <a:rPr lang="cs-CZ" dirty="0"/>
              <a:t> East and </a:t>
            </a:r>
            <a:r>
              <a:rPr lang="cs-CZ" dirty="0" err="1"/>
              <a:t>Africa</a:t>
            </a:r>
            <a:endParaRPr lang="cs-CZ" dirty="0"/>
          </a:p>
          <a:p>
            <a:r>
              <a:rPr lang="cs-CZ" dirty="0" err="1"/>
              <a:t>Examples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invesments</a:t>
            </a:r>
            <a:r>
              <a:rPr lang="cs-CZ" dirty="0"/>
              <a:t> are </a:t>
            </a:r>
            <a:r>
              <a:rPr lang="cs-CZ" dirty="0" err="1"/>
              <a:t>airports</a:t>
            </a:r>
            <a:r>
              <a:rPr lang="cs-CZ" dirty="0"/>
              <a:t>, </a:t>
            </a:r>
            <a:r>
              <a:rPr lang="cs-CZ" dirty="0" err="1"/>
              <a:t>bridges</a:t>
            </a:r>
            <a:r>
              <a:rPr lang="cs-CZ" dirty="0"/>
              <a:t>, </a:t>
            </a:r>
            <a:r>
              <a:rPr lang="cs-CZ" dirty="0" err="1"/>
              <a:t>ports</a:t>
            </a:r>
            <a:r>
              <a:rPr lang="cs-CZ" dirty="0"/>
              <a:t>, </a:t>
            </a:r>
            <a:r>
              <a:rPr lang="cs-CZ" dirty="0" err="1"/>
              <a:t>skyscrapers</a:t>
            </a:r>
            <a:r>
              <a:rPr lang="cs-CZ" dirty="0"/>
              <a:t>, </a:t>
            </a:r>
            <a:r>
              <a:rPr lang="cs-CZ" dirty="0" err="1"/>
              <a:t>railroads</a:t>
            </a:r>
            <a:r>
              <a:rPr lang="cs-CZ" dirty="0"/>
              <a:t>, </a:t>
            </a:r>
            <a:r>
              <a:rPr lang="cs-CZ" dirty="0" err="1"/>
              <a:t>roads</a:t>
            </a:r>
            <a:r>
              <a:rPr lang="cs-CZ" dirty="0"/>
              <a:t>, ..</a:t>
            </a:r>
          </a:p>
          <a:p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done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year</a:t>
            </a:r>
            <a:r>
              <a:rPr lang="cs-CZ" dirty="0"/>
              <a:t> 2049  = </a:t>
            </a:r>
            <a:r>
              <a:rPr lang="cs-CZ" dirty="0" err="1"/>
              <a:t>centenary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founding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China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971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E8A3474-A3A2-4200-9E98-3433E3D19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A3D0CF5-C0A0-4195-804D-B82489B1D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3513DD8-9510-DB46-AA50-D72256604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446" y="197084"/>
            <a:ext cx="7725235" cy="6566448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5FB0DA76-B01D-1647-BCF9-71B064DBB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681" y="3057526"/>
            <a:ext cx="4011359" cy="113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8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8FC549-762B-1C4C-9B48-B272DB787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</p:spPr>
        <p:txBody>
          <a:bodyPr anchor="b">
            <a:normAutofit/>
          </a:bodyPr>
          <a:lstStyle/>
          <a:p>
            <a:r>
              <a:rPr lang="cs-CZ" sz="2800"/>
              <a:t>Silk Road Economic Belt</a:t>
            </a:r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67D99142-60D1-3849-A001-4DD55CDA6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75" y="1583148"/>
            <a:ext cx="6900380" cy="3691703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6132A0-2DFD-514D-844D-8A8279680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23" y="2286000"/>
            <a:ext cx="3053039" cy="3931920"/>
          </a:xfrm>
        </p:spPr>
        <p:txBody>
          <a:bodyPr>
            <a:normAutofit/>
          </a:bodyPr>
          <a:lstStyle/>
          <a:p>
            <a:r>
              <a:rPr lang="cs-CZ" sz="1600" dirty="0"/>
              <a:t>1. </a:t>
            </a:r>
            <a:r>
              <a:rPr lang="cs-CZ" sz="1600" dirty="0" err="1">
                <a:solidFill>
                  <a:srgbClr val="FF6F09"/>
                </a:solidFill>
              </a:rPr>
              <a:t>The</a:t>
            </a:r>
            <a:r>
              <a:rPr lang="cs-CZ" sz="1600" dirty="0">
                <a:solidFill>
                  <a:srgbClr val="FF6F09"/>
                </a:solidFill>
              </a:rPr>
              <a:t> </a:t>
            </a:r>
            <a:r>
              <a:rPr lang="cs-CZ" sz="1600" dirty="0" err="1">
                <a:solidFill>
                  <a:srgbClr val="FF6F09"/>
                </a:solidFill>
              </a:rPr>
              <a:t>North</a:t>
            </a:r>
            <a:r>
              <a:rPr lang="cs-CZ" sz="1600" dirty="0">
                <a:solidFill>
                  <a:srgbClr val="FF6F09"/>
                </a:solidFill>
              </a:rPr>
              <a:t> </a:t>
            </a:r>
            <a:r>
              <a:rPr lang="cs-CZ" sz="1600" dirty="0" err="1">
                <a:solidFill>
                  <a:srgbClr val="FF6F09"/>
                </a:solidFill>
              </a:rPr>
              <a:t>belt</a:t>
            </a:r>
            <a:r>
              <a:rPr lang="cs-CZ" sz="1600" dirty="0">
                <a:solidFill>
                  <a:srgbClr val="FF6F09"/>
                </a:solidFill>
              </a:rPr>
              <a:t> </a:t>
            </a:r>
            <a:r>
              <a:rPr lang="cs-CZ" sz="1600" dirty="0" err="1"/>
              <a:t>would</a:t>
            </a:r>
            <a:r>
              <a:rPr lang="cs-CZ" sz="1600" dirty="0"/>
              <a:t> go </a:t>
            </a:r>
            <a:r>
              <a:rPr lang="cs-CZ" sz="1600" dirty="0" err="1"/>
              <a:t>through</a:t>
            </a:r>
            <a:r>
              <a:rPr lang="cs-CZ" sz="1600" dirty="0"/>
              <a:t> </a:t>
            </a:r>
            <a:r>
              <a:rPr lang="cs-CZ" sz="1600" dirty="0" err="1"/>
              <a:t>Central</a:t>
            </a:r>
            <a:r>
              <a:rPr lang="cs-CZ" sz="1600" dirty="0"/>
              <a:t> </a:t>
            </a:r>
            <a:r>
              <a:rPr lang="cs-CZ" sz="1600" dirty="0" err="1"/>
              <a:t>Asia</a:t>
            </a:r>
            <a:r>
              <a:rPr lang="cs-CZ" sz="1600" dirty="0"/>
              <a:t> and </a:t>
            </a:r>
            <a:r>
              <a:rPr lang="cs-CZ" sz="1600" dirty="0" err="1"/>
              <a:t>Russia</a:t>
            </a:r>
            <a:r>
              <a:rPr lang="cs-CZ" sz="1600" dirty="0"/>
              <a:t> to </a:t>
            </a:r>
            <a:r>
              <a:rPr lang="cs-CZ" sz="1600" dirty="0" err="1"/>
              <a:t>Europe</a:t>
            </a:r>
            <a:endParaRPr lang="cs-CZ" sz="1600" dirty="0"/>
          </a:p>
          <a:p>
            <a:r>
              <a:rPr lang="cs-CZ" sz="1600" dirty="0"/>
              <a:t>2. </a:t>
            </a:r>
            <a:r>
              <a:rPr lang="cs-CZ" sz="1600" dirty="0" err="1">
                <a:solidFill>
                  <a:srgbClr val="FFC000"/>
                </a:solidFill>
              </a:rPr>
              <a:t>The</a:t>
            </a:r>
            <a:r>
              <a:rPr lang="cs-CZ" sz="1600" dirty="0">
                <a:solidFill>
                  <a:srgbClr val="FFC000"/>
                </a:solidFill>
              </a:rPr>
              <a:t> </a:t>
            </a:r>
            <a:r>
              <a:rPr lang="cs-CZ" sz="1600" dirty="0" err="1">
                <a:solidFill>
                  <a:srgbClr val="FFC000"/>
                </a:solidFill>
              </a:rPr>
              <a:t>Central</a:t>
            </a:r>
            <a:r>
              <a:rPr lang="cs-CZ" sz="1600" dirty="0">
                <a:solidFill>
                  <a:srgbClr val="FFC000"/>
                </a:solidFill>
              </a:rPr>
              <a:t> </a:t>
            </a:r>
            <a:r>
              <a:rPr lang="cs-CZ" sz="1600" dirty="0" err="1">
                <a:solidFill>
                  <a:srgbClr val="FFC000"/>
                </a:solidFill>
              </a:rPr>
              <a:t>belt</a:t>
            </a:r>
            <a:r>
              <a:rPr lang="cs-CZ" sz="1600" dirty="0">
                <a:solidFill>
                  <a:srgbClr val="FFC000"/>
                </a:solidFill>
              </a:rPr>
              <a:t> </a:t>
            </a:r>
            <a:r>
              <a:rPr lang="cs-CZ" sz="1600" dirty="0" err="1"/>
              <a:t>passes</a:t>
            </a:r>
            <a:r>
              <a:rPr lang="cs-CZ" sz="1600" dirty="0"/>
              <a:t> </a:t>
            </a:r>
            <a:r>
              <a:rPr lang="cs-CZ" sz="1600" dirty="0" err="1"/>
              <a:t>through</a:t>
            </a:r>
            <a:r>
              <a:rPr lang="cs-CZ" sz="1600" dirty="0"/>
              <a:t> </a:t>
            </a:r>
            <a:r>
              <a:rPr lang="cs-CZ" sz="1600" dirty="0" err="1"/>
              <a:t>Central</a:t>
            </a:r>
            <a:r>
              <a:rPr lang="cs-CZ" sz="1600" dirty="0"/>
              <a:t> </a:t>
            </a:r>
            <a:r>
              <a:rPr lang="cs-CZ" sz="1600" dirty="0" err="1"/>
              <a:t>Asia</a:t>
            </a:r>
            <a:r>
              <a:rPr lang="cs-CZ" sz="1600" dirty="0"/>
              <a:t> and </a:t>
            </a:r>
            <a:r>
              <a:rPr lang="cs-CZ" sz="1600" dirty="0" err="1"/>
              <a:t>West</a:t>
            </a:r>
            <a:r>
              <a:rPr lang="cs-CZ" sz="1600" dirty="0"/>
              <a:t> </a:t>
            </a:r>
            <a:r>
              <a:rPr lang="cs-CZ" sz="1600" dirty="0" err="1"/>
              <a:t>Asia</a:t>
            </a:r>
            <a:r>
              <a:rPr lang="cs-CZ" sz="1600" dirty="0"/>
              <a:t> to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Persian</a:t>
            </a:r>
            <a:r>
              <a:rPr lang="cs-CZ" sz="1600" dirty="0"/>
              <a:t> </a:t>
            </a:r>
            <a:r>
              <a:rPr lang="cs-CZ" sz="1600" dirty="0" err="1"/>
              <a:t>Gulf</a:t>
            </a:r>
            <a:r>
              <a:rPr lang="cs-CZ" sz="1600" dirty="0"/>
              <a:t> and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Mediterranean</a:t>
            </a:r>
            <a:endParaRPr lang="cs-CZ" sz="1600" dirty="0"/>
          </a:p>
          <a:p>
            <a:r>
              <a:rPr lang="cs-CZ" sz="1600" dirty="0"/>
              <a:t>3. </a:t>
            </a:r>
            <a:r>
              <a:rPr lang="cs-CZ" sz="1600" dirty="0" err="1">
                <a:solidFill>
                  <a:srgbClr val="C00000"/>
                </a:solidFill>
              </a:rPr>
              <a:t>The</a:t>
            </a:r>
            <a:r>
              <a:rPr lang="cs-CZ" sz="1600" dirty="0">
                <a:solidFill>
                  <a:srgbClr val="C00000"/>
                </a:solidFill>
              </a:rPr>
              <a:t> </a:t>
            </a:r>
            <a:r>
              <a:rPr lang="cs-CZ" sz="1600" dirty="0" err="1">
                <a:solidFill>
                  <a:srgbClr val="C00000"/>
                </a:solidFill>
              </a:rPr>
              <a:t>South</a:t>
            </a:r>
            <a:r>
              <a:rPr lang="cs-CZ" sz="1600" dirty="0">
                <a:solidFill>
                  <a:srgbClr val="C00000"/>
                </a:solidFill>
              </a:rPr>
              <a:t> </a:t>
            </a:r>
            <a:r>
              <a:rPr lang="cs-CZ" sz="1600" dirty="0" err="1">
                <a:solidFill>
                  <a:srgbClr val="C00000"/>
                </a:solidFill>
              </a:rPr>
              <a:t>belt</a:t>
            </a:r>
            <a:r>
              <a:rPr lang="cs-CZ" sz="1600" dirty="0">
                <a:solidFill>
                  <a:srgbClr val="C00000"/>
                </a:solidFill>
              </a:rPr>
              <a:t> </a:t>
            </a:r>
            <a:r>
              <a:rPr lang="cs-CZ" sz="1600" dirty="0" err="1"/>
              <a:t>runs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 </a:t>
            </a:r>
            <a:r>
              <a:rPr lang="cs-CZ" sz="1600" dirty="0" err="1"/>
              <a:t>China</a:t>
            </a:r>
            <a:r>
              <a:rPr lang="cs-CZ" sz="1600" dirty="0"/>
              <a:t> </a:t>
            </a:r>
            <a:r>
              <a:rPr lang="cs-CZ" sz="1600" dirty="0" err="1"/>
              <a:t>through</a:t>
            </a:r>
            <a:r>
              <a:rPr lang="cs-CZ" sz="1600" dirty="0"/>
              <a:t> </a:t>
            </a:r>
            <a:r>
              <a:rPr lang="cs-CZ" sz="1600" dirty="0" err="1"/>
              <a:t>Southeast</a:t>
            </a:r>
            <a:r>
              <a:rPr lang="cs-CZ" sz="1600" dirty="0"/>
              <a:t> </a:t>
            </a:r>
            <a:r>
              <a:rPr lang="cs-CZ" sz="1600" dirty="0" err="1"/>
              <a:t>Asia</a:t>
            </a:r>
            <a:r>
              <a:rPr lang="cs-CZ" sz="1600" dirty="0"/>
              <a:t> and </a:t>
            </a:r>
            <a:r>
              <a:rPr lang="cs-CZ" sz="1600" dirty="0" err="1"/>
              <a:t>South</a:t>
            </a:r>
            <a:r>
              <a:rPr lang="cs-CZ" sz="1600" dirty="0"/>
              <a:t> </a:t>
            </a:r>
            <a:r>
              <a:rPr lang="cs-CZ" sz="1600" dirty="0" err="1"/>
              <a:t>Asia</a:t>
            </a:r>
            <a:r>
              <a:rPr lang="cs-CZ" sz="1600" dirty="0"/>
              <a:t> and on to </a:t>
            </a:r>
            <a:r>
              <a:rPr lang="cs-CZ" sz="1600" dirty="0" err="1"/>
              <a:t>the</a:t>
            </a:r>
            <a:r>
              <a:rPr lang="cs-CZ" sz="1600" dirty="0"/>
              <a:t> Indian </a:t>
            </a:r>
            <a:r>
              <a:rPr lang="cs-CZ" sz="1600" dirty="0" err="1"/>
              <a:t>Ocean</a:t>
            </a:r>
            <a:r>
              <a:rPr lang="cs-CZ" sz="1600" dirty="0"/>
              <a:t> </a:t>
            </a:r>
            <a:r>
              <a:rPr lang="cs-CZ" sz="1600" dirty="0" err="1"/>
              <a:t>through</a:t>
            </a:r>
            <a:r>
              <a:rPr lang="cs-CZ" sz="1600" dirty="0"/>
              <a:t> </a:t>
            </a:r>
            <a:r>
              <a:rPr lang="cs-CZ" sz="1600" dirty="0" err="1"/>
              <a:t>Pakistan</a:t>
            </a:r>
            <a:endParaRPr lang="cs-CZ" sz="1600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89680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2E678C-148E-E14B-9B90-DC51FC48F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667" y="685800"/>
            <a:ext cx="3656419" cy="1485900"/>
          </a:xfrm>
        </p:spPr>
        <p:txBody>
          <a:bodyPr>
            <a:normAutofit/>
          </a:bodyPr>
          <a:lstStyle/>
          <a:p>
            <a:r>
              <a:rPr lang="cs-CZ" dirty="0" err="1"/>
              <a:t>Ice</a:t>
            </a:r>
            <a:r>
              <a:rPr lang="cs-CZ" dirty="0"/>
              <a:t> </a:t>
            </a:r>
            <a:r>
              <a:rPr lang="cs-CZ" dirty="0" err="1"/>
              <a:t>Silk</a:t>
            </a:r>
            <a:r>
              <a:rPr lang="cs-CZ" dirty="0"/>
              <a:t> </a:t>
            </a:r>
            <a:r>
              <a:rPr lang="cs-CZ" dirty="0" err="1"/>
              <a:t>Road</a:t>
            </a:r>
            <a:endParaRPr lang="cs-CZ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E24BB53B-E8E8-2E43-9B5C-0EB20A0D8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077" y="645106"/>
            <a:ext cx="4290032" cy="524774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638D47-7E08-8CDC-6074-6A26F4835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667" y="2286000"/>
            <a:ext cx="3656419" cy="3581400"/>
          </a:xfrm>
        </p:spPr>
        <p:txBody>
          <a:bodyPr>
            <a:normAutofit/>
          </a:bodyPr>
          <a:lstStyle/>
          <a:p>
            <a:r>
              <a:rPr lang="en-US" dirty="0"/>
              <a:t>China </a:t>
            </a:r>
            <a:r>
              <a:rPr lang="cs-CZ" dirty="0"/>
              <a:t>&amp; </a:t>
            </a:r>
            <a:r>
              <a:rPr lang="cs-CZ" dirty="0" err="1"/>
              <a:t>Russia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</a:t>
            </a:r>
            <a:r>
              <a:rPr lang="cs-CZ" dirty="0" err="1"/>
              <a:t>along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Northern</a:t>
            </a:r>
            <a:r>
              <a:rPr lang="cs-CZ" dirty="0"/>
              <a:t> </a:t>
            </a:r>
            <a:r>
              <a:rPr lang="cs-CZ" dirty="0" err="1"/>
              <a:t>Sea</a:t>
            </a:r>
            <a:r>
              <a:rPr lang="cs-CZ" dirty="0"/>
              <a:t> Route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Artic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271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91F61B-5DD8-1348-9186-6E3CD053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Objectives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BRI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China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C5C84E-192C-1C4B-80C3-0E19B56B4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Development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infrastructures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Asian</a:t>
            </a:r>
            <a:r>
              <a:rPr lang="cs-CZ" dirty="0"/>
              <a:t> </a:t>
            </a:r>
            <a:r>
              <a:rPr lang="cs-CZ" dirty="0" err="1"/>
              <a:t>countries</a:t>
            </a:r>
            <a:endParaRPr lang="cs-CZ" dirty="0"/>
          </a:p>
          <a:p>
            <a:r>
              <a:rPr lang="cs-CZ" dirty="0" err="1"/>
              <a:t>Strenghtening</a:t>
            </a:r>
            <a:r>
              <a:rPr lang="cs-CZ" dirty="0"/>
              <a:t> </a:t>
            </a:r>
            <a:r>
              <a:rPr lang="cs-CZ" dirty="0" err="1"/>
              <a:t>dipomatic</a:t>
            </a:r>
            <a:r>
              <a:rPr lang="cs-CZ" dirty="0"/>
              <a:t> relations </a:t>
            </a:r>
            <a:r>
              <a:rPr lang="cs-CZ" dirty="0" err="1"/>
              <a:t>whilst</a:t>
            </a:r>
            <a:r>
              <a:rPr lang="cs-CZ" dirty="0"/>
              <a:t> </a:t>
            </a:r>
            <a:r>
              <a:rPr lang="cs-CZ" dirty="0" err="1"/>
              <a:t>reducing</a:t>
            </a:r>
            <a:r>
              <a:rPr lang="cs-CZ" dirty="0"/>
              <a:t> </a:t>
            </a:r>
            <a:r>
              <a:rPr lang="cs-CZ" dirty="0" err="1"/>
              <a:t>dependency</a:t>
            </a:r>
            <a:r>
              <a:rPr lang="cs-CZ" dirty="0"/>
              <a:t> on US</a:t>
            </a:r>
          </a:p>
          <a:p>
            <a:r>
              <a:rPr lang="cs-CZ" dirty="0" err="1"/>
              <a:t>Creating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markets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products</a:t>
            </a:r>
            <a:r>
              <a:rPr lang="cs-CZ" dirty="0"/>
              <a:t> </a:t>
            </a:r>
          </a:p>
          <a:p>
            <a:r>
              <a:rPr lang="cs-CZ" dirty="0" err="1"/>
              <a:t>Integrating</a:t>
            </a:r>
            <a:r>
              <a:rPr lang="cs-CZ" dirty="0"/>
              <a:t> </a:t>
            </a:r>
            <a:r>
              <a:rPr lang="cs-CZ" dirty="0" err="1"/>
              <a:t>commodities-rich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 more </a:t>
            </a:r>
            <a:r>
              <a:rPr lang="cs-CZ" dirty="0" err="1"/>
              <a:t>closely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economy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5337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743EC-4517-B240-BB11-A5DF35AC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Risks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2E9AA1-AC93-C547-930A-CEFC4D943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Involved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 are </a:t>
            </a:r>
            <a:r>
              <a:rPr lang="cs-CZ" dirty="0" err="1"/>
              <a:t>at</a:t>
            </a:r>
            <a:r>
              <a:rPr lang="cs-CZ" dirty="0"/>
              <a:t> risk </a:t>
            </a:r>
            <a:r>
              <a:rPr lang="cs-CZ" dirty="0" err="1"/>
              <a:t>of</a:t>
            </a:r>
            <a:r>
              <a:rPr lang="cs-CZ" dirty="0"/>
              <a:t> not </a:t>
            </a:r>
            <a:r>
              <a:rPr lang="cs-CZ" dirty="0" err="1"/>
              <a:t>being</a:t>
            </a:r>
            <a:r>
              <a:rPr lang="cs-CZ" dirty="0"/>
              <a:t> </a:t>
            </a:r>
            <a:r>
              <a:rPr lang="cs-CZ" dirty="0" err="1"/>
              <a:t>able</a:t>
            </a:r>
            <a:r>
              <a:rPr lang="cs-CZ" dirty="0"/>
              <a:t> to </a:t>
            </a:r>
            <a:r>
              <a:rPr lang="cs-CZ" dirty="0" err="1"/>
              <a:t>repay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loans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affected</a:t>
            </a:r>
            <a:r>
              <a:rPr lang="cs-CZ" dirty="0"/>
              <a:t> </a:t>
            </a:r>
            <a:r>
              <a:rPr lang="cs-CZ" dirty="0" err="1"/>
              <a:t>nations</a:t>
            </a:r>
            <a:r>
              <a:rPr lang="cs-CZ" dirty="0"/>
              <a:t> – </a:t>
            </a:r>
            <a:r>
              <a:rPr lang="cs-CZ" dirty="0" err="1"/>
              <a:t>Djibouti</a:t>
            </a:r>
            <a:r>
              <a:rPr lang="cs-CZ" dirty="0"/>
              <a:t>, </a:t>
            </a:r>
            <a:r>
              <a:rPr lang="cs-CZ" dirty="0" err="1"/>
              <a:t>Kyrgyzstan</a:t>
            </a:r>
            <a:r>
              <a:rPr lang="cs-CZ" dirty="0"/>
              <a:t>, Laos,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Maldives</a:t>
            </a:r>
            <a:r>
              <a:rPr lang="cs-CZ" dirty="0"/>
              <a:t>, </a:t>
            </a:r>
            <a:r>
              <a:rPr lang="cs-CZ" dirty="0" err="1"/>
              <a:t>Mongolia</a:t>
            </a:r>
            <a:r>
              <a:rPr lang="cs-CZ" dirty="0"/>
              <a:t>, </a:t>
            </a:r>
            <a:r>
              <a:rPr lang="cs-CZ" dirty="0" err="1"/>
              <a:t>Montenegro</a:t>
            </a:r>
            <a:r>
              <a:rPr lang="cs-CZ" dirty="0"/>
              <a:t>, </a:t>
            </a:r>
            <a:r>
              <a:rPr lang="cs-CZ" dirty="0" err="1"/>
              <a:t>Pakistan</a:t>
            </a:r>
            <a:r>
              <a:rPr lang="cs-CZ" dirty="0"/>
              <a:t> and </a:t>
            </a:r>
            <a:r>
              <a:rPr lang="cs-CZ" dirty="0" err="1"/>
              <a:t>Tajikistan</a:t>
            </a:r>
            <a:r>
              <a:rPr lang="cs-CZ" dirty="0"/>
              <a:t> – are </a:t>
            </a:r>
            <a:r>
              <a:rPr lang="cs-CZ" dirty="0" err="1"/>
              <a:t>among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poorest</a:t>
            </a:r>
            <a:r>
              <a:rPr lang="cs-CZ" dirty="0"/>
              <a:t> in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regions</a:t>
            </a:r>
            <a:r>
              <a:rPr lang="cs-CZ" dirty="0"/>
              <a:t> and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owe</a:t>
            </a:r>
            <a:r>
              <a:rPr lang="cs-CZ" dirty="0"/>
              <a:t> more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half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foreign</a:t>
            </a:r>
            <a:r>
              <a:rPr lang="cs-CZ" dirty="0"/>
              <a:t> </a:t>
            </a:r>
            <a:r>
              <a:rPr lang="cs-CZ" dirty="0" err="1"/>
              <a:t>debt</a:t>
            </a:r>
            <a:r>
              <a:rPr lang="cs-CZ" dirty="0"/>
              <a:t> to </a:t>
            </a:r>
            <a:r>
              <a:rPr lang="cs-CZ" dirty="0" err="1"/>
              <a:t>China</a:t>
            </a:r>
            <a:endParaRPr lang="cs-CZ" dirty="0"/>
          </a:p>
          <a:p>
            <a:r>
              <a:rPr lang="cs-CZ" dirty="0" err="1"/>
              <a:t>Critics</a:t>
            </a:r>
            <a:r>
              <a:rPr lang="cs-CZ" dirty="0"/>
              <a:t> </a:t>
            </a:r>
            <a:r>
              <a:rPr lang="cs-CZ" dirty="0" err="1"/>
              <a:t>worry</a:t>
            </a:r>
            <a:r>
              <a:rPr lang="cs-CZ" dirty="0"/>
              <a:t> </a:t>
            </a:r>
            <a:r>
              <a:rPr lang="cs-CZ" dirty="0" err="1"/>
              <a:t>China</a:t>
            </a:r>
            <a:r>
              <a:rPr lang="cs-CZ" dirty="0"/>
              <a:t> </a:t>
            </a:r>
            <a:r>
              <a:rPr lang="cs-CZ" dirty="0" err="1"/>
              <a:t>could</a:t>
            </a:r>
            <a:r>
              <a:rPr lang="cs-CZ" dirty="0"/>
              <a:t> use “</a:t>
            </a:r>
            <a:r>
              <a:rPr lang="cs-CZ" dirty="0" err="1"/>
              <a:t>debt</a:t>
            </a:r>
            <a:r>
              <a:rPr lang="cs-CZ" dirty="0"/>
              <a:t>-trap </a:t>
            </a:r>
            <a:r>
              <a:rPr lang="cs-CZ" dirty="0" err="1"/>
              <a:t>diplomacy</a:t>
            </a:r>
            <a:r>
              <a:rPr lang="cs-CZ" dirty="0"/>
              <a:t>” to </a:t>
            </a:r>
            <a:r>
              <a:rPr lang="cs-CZ" dirty="0" err="1"/>
              <a:t>extract</a:t>
            </a:r>
            <a:r>
              <a:rPr lang="cs-CZ" dirty="0"/>
              <a:t> </a:t>
            </a:r>
            <a:r>
              <a:rPr lang="cs-CZ" dirty="0" err="1"/>
              <a:t>strategic</a:t>
            </a:r>
            <a:r>
              <a:rPr lang="cs-CZ" dirty="0"/>
              <a:t> </a:t>
            </a:r>
            <a:r>
              <a:rPr lang="cs-CZ" dirty="0" err="1"/>
              <a:t>concessions</a:t>
            </a:r>
            <a:r>
              <a:rPr lang="cs-CZ" dirty="0"/>
              <a:t> – such as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territorial</a:t>
            </a:r>
            <a:r>
              <a:rPr lang="cs-CZ" dirty="0"/>
              <a:t> </a:t>
            </a:r>
            <a:r>
              <a:rPr lang="cs-CZ" dirty="0" err="1"/>
              <a:t>disputes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South</a:t>
            </a:r>
            <a:r>
              <a:rPr lang="cs-CZ" dirty="0"/>
              <a:t> </a:t>
            </a:r>
            <a:r>
              <a:rPr lang="cs-CZ" dirty="0" err="1"/>
              <a:t>China</a:t>
            </a:r>
            <a:r>
              <a:rPr lang="cs-CZ" dirty="0"/>
              <a:t>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silence on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rights</a:t>
            </a:r>
            <a:r>
              <a:rPr lang="cs-CZ" dirty="0"/>
              <a:t> </a:t>
            </a:r>
            <a:r>
              <a:rPr lang="cs-CZ" dirty="0" err="1"/>
              <a:t>violations</a:t>
            </a:r>
            <a:endParaRPr lang="cs-CZ" dirty="0"/>
          </a:p>
          <a:p>
            <a:r>
              <a:rPr lang="cs-CZ" dirty="0" err="1"/>
              <a:t>Concerns</a:t>
            </a:r>
            <a:r>
              <a:rPr lang="cs-CZ" dirty="0"/>
              <a:t> are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a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imperialism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gives</a:t>
            </a:r>
            <a:r>
              <a:rPr lang="cs-CZ" dirty="0"/>
              <a:t> </a:t>
            </a:r>
            <a:r>
              <a:rPr lang="cs-CZ" dirty="0" err="1"/>
              <a:t>China</a:t>
            </a:r>
            <a:r>
              <a:rPr lang="cs-CZ" dirty="0"/>
              <a:t> </a:t>
            </a:r>
            <a:r>
              <a:rPr lang="cs-CZ" dirty="0" err="1"/>
              <a:t>too</a:t>
            </a:r>
            <a:r>
              <a:rPr lang="cs-CZ" dirty="0"/>
              <a:t> much </a:t>
            </a:r>
            <a:r>
              <a:rPr lang="cs-CZ" dirty="0" err="1"/>
              <a:t>leverage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, </a:t>
            </a:r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those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are </a:t>
            </a:r>
            <a:r>
              <a:rPr lang="cs-CZ" dirty="0" err="1"/>
              <a:t>smaller</a:t>
            </a:r>
            <a:r>
              <a:rPr lang="cs-CZ" dirty="0"/>
              <a:t> and </a:t>
            </a:r>
            <a:r>
              <a:rPr lang="cs-CZ" dirty="0" err="1"/>
              <a:t>poorer</a:t>
            </a:r>
            <a:endParaRPr lang="cs-CZ" dirty="0"/>
          </a:p>
          <a:p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commercial</a:t>
            </a:r>
            <a:r>
              <a:rPr lang="cs-CZ" dirty="0"/>
              <a:t> presence = </a:t>
            </a:r>
            <a:r>
              <a:rPr lang="cs-CZ" dirty="0" err="1"/>
              <a:t>leading</a:t>
            </a:r>
            <a:r>
              <a:rPr lang="cs-CZ" dirty="0"/>
              <a:t> to </a:t>
            </a:r>
            <a:r>
              <a:rPr lang="cs-CZ" dirty="0" err="1"/>
              <a:t>expanded</a:t>
            </a:r>
            <a:r>
              <a:rPr lang="cs-CZ" dirty="0"/>
              <a:t> </a:t>
            </a:r>
            <a:r>
              <a:rPr lang="cs-CZ" dirty="0" err="1"/>
              <a:t>military</a:t>
            </a:r>
            <a:r>
              <a:rPr lang="cs-CZ" dirty="0"/>
              <a:t> presence</a:t>
            </a:r>
          </a:p>
          <a:p>
            <a:r>
              <a:rPr lang="cs-CZ" dirty="0" err="1"/>
              <a:t>Others</a:t>
            </a:r>
            <a:r>
              <a:rPr lang="cs-CZ" dirty="0"/>
              <a:t> </a:t>
            </a:r>
            <a:r>
              <a:rPr lang="cs-CZ" dirty="0" err="1"/>
              <a:t>worry</a:t>
            </a:r>
            <a:r>
              <a:rPr lang="cs-CZ" dirty="0"/>
              <a:t> </a:t>
            </a:r>
            <a:r>
              <a:rPr lang="cs-CZ" dirty="0" err="1"/>
              <a:t>China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export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3424023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F79084-E805-48DA-8EAC-CD5FD493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748D07B-DB1D-364C-8F3E-9A2C7F14C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69982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Oříznutí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říznutí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říznutí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{86A69C80-21A0-944D-8990-14558F7DCCC6}tf10001072</Template>
  <TotalTime>799</TotalTime>
  <Words>1290</Words>
  <Application>Microsoft Macintosh PowerPoint</Application>
  <PresentationFormat>Širokoúhlá obrazovka</PresentationFormat>
  <Paragraphs>87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Franklin Gothic Book</vt:lpstr>
      <vt:lpstr>Oříznutí</vt:lpstr>
      <vt:lpstr>The Belt and Road Initiative</vt:lpstr>
      <vt:lpstr>What is BRI?</vt:lpstr>
      <vt:lpstr>Belt &amp; Road</vt:lpstr>
      <vt:lpstr>Prezentace aplikace PowerPoint</vt:lpstr>
      <vt:lpstr>Silk Road Economic Belt</vt:lpstr>
      <vt:lpstr>Ice Silk Road</vt:lpstr>
      <vt:lpstr>Objectives of the BRI for China</vt:lpstr>
      <vt:lpstr>Risks of the BRI</vt:lpstr>
      <vt:lpstr>Prezentace aplikace PowerPoint</vt:lpstr>
      <vt:lpstr>What about ecology?</vt:lpstr>
      <vt:lpstr>Financing</vt:lpstr>
      <vt:lpstr>Infrastructure networks: Land corridors</vt:lpstr>
      <vt:lpstr>Prezentace aplikace PowerPoint</vt:lpstr>
      <vt:lpstr>India, Japan &amp; BRI</vt:lpstr>
      <vt:lpstr>Europe, Russia &amp; BRI</vt:lpstr>
      <vt:lpstr>G7 offering an alternative vision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Belt and Road Initiative</dc:title>
  <dc:creator>Natálie Škrabánková</dc:creator>
  <cp:lastModifiedBy>Natálie Škrabánková</cp:lastModifiedBy>
  <cp:revision>12</cp:revision>
  <dcterms:created xsi:type="dcterms:W3CDTF">2022-03-26T16:50:54Z</dcterms:created>
  <dcterms:modified xsi:type="dcterms:W3CDTF">2022-03-28T06:47:04Z</dcterms:modified>
</cp:coreProperties>
</file>