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6C5C-18BE-45F5-BA06-9463AAF5BC1A}" type="datetimeFigureOut">
              <a:rPr lang="cs-CZ" smtClean="0"/>
              <a:pPr/>
              <a:t>24.9.2018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D5B1C-0D7C-43FA-BEF4-D69CE10BF0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6C5C-18BE-45F5-BA06-9463AAF5BC1A}" type="datetimeFigureOut">
              <a:rPr lang="cs-CZ" smtClean="0"/>
              <a:pPr/>
              <a:t>24.9.2018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D5B1C-0D7C-43FA-BEF4-D69CE10BF0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6C5C-18BE-45F5-BA06-9463AAF5BC1A}" type="datetimeFigureOut">
              <a:rPr lang="cs-CZ" smtClean="0"/>
              <a:pPr/>
              <a:t>24.9.2018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D5B1C-0D7C-43FA-BEF4-D69CE10BF0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6C5C-18BE-45F5-BA06-9463AAF5BC1A}" type="datetimeFigureOut">
              <a:rPr lang="cs-CZ" smtClean="0"/>
              <a:pPr/>
              <a:t>24.9.2018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D5B1C-0D7C-43FA-BEF4-D69CE10BF0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6C5C-18BE-45F5-BA06-9463AAF5BC1A}" type="datetimeFigureOut">
              <a:rPr lang="cs-CZ" smtClean="0"/>
              <a:pPr/>
              <a:t>24.9.2018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D5B1C-0D7C-43FA-BEF4-D69CE10BF0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6C5C-18BE-45F5-BA06-9463AAF5BC1A}" type="datetimeFigureOut">
              <a:rPr lang="cs-CZ" smtClean="0"/>
              <a:pPr/>
              <a:t>24.9.2018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D5B1C-0D7C-43FA-BEF4-D69CE10BF0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6C5C-18BE-45F5-BA06-9463AAF5BC1A}" type="datetimeFigureOut">
              <a:rPr lang="cs-CZ" smtClean="0"/>
              <a:pPr/>
              <a:t>24.9.2018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D5B1C-0D7C-43FA-BEF4-D69CE10BF0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6C5C-18BE-45F5-BA06-9463AAF5BC1A}" type="datetimeFigureOut">
              <a:rPr lang="cs-CZ" smtClean="0"/>
              <a:pPr/>
              <a:t>24.9.2018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D5B1C-0D7C-43FA-BEF4-D69CE10BF0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6C5C-18BE-45F5-BA06-9463AAF5BC1A}" type="datetimeFigureOut">
              <a:rPr lang="cs-CZ" smtClean="0"/>
              <a:pPr/>
              <a:t>24.9.2018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D5B1C-0D7C-43FA-BEF4-D69CE10BF0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6C5C-18BE-45F5-BA06-9463AAF5BC1A}" type="datetimeFigureOut">
              <a:rPr lang="cs-CZ" smtClean="0"/>
              <a:pPr/>
              <a:t>24.9.2018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D5B1C-0D7C-43FA-BEF4-D69CE10BF0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6C5C-18BE-45F5-BA06-9463AAF5BC1A}" type="datetimeFigureOut">
              <a:rPr lang="cs-CZ" smtClean="0"/>
              <a:pPr/>
              <a:t>24.9.2018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D5B1C-0D7C-43FA-BEF4-D69CE10BF0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76C5C-18BE-45F5-BA06-9463AAF5BC1A}" type="datetimeFigureOut">
              <a:rPr lang="cs-CZ" smtClean="0"/>
              <a:pPr/>
              <a:t>24.9.2018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D5B1C-0D7C-43FA-BEF4-D69CE10BF07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29600" cy="836712"/>
          </a:xfrm>
        </p:spPr>
        <p:txBody>
          <a:bodyPr/>
          <a:lstStyle/>
          <a:p>
            <a:pPr>
              <a:defRPr/>
            </a:pPr>
            <a:r>
              <a:rPr lang="cs-CZ" sz="1600" b="1" i="1" dirty="0" smtClean="0"/>
              <a:t>„</a:t>
            </a:r>
            <a:r>
              <a:rPr lang="en-US" sz="1400" b="1" i="1" dirty="0"/>
              <a:t> Until the end of the second world war and revolution in the mass media, these models </a:t>
            </a:r>
            <a:r>
              <a:rPr lang="cs-CZ" sz="1400" b="1" i="1" dirty="0" err="1" smtClean="0"/>
              <a:t>of</a:t>
            </a:r>
            <a:r>
              <a:rPr lang="cs-CZ" sz="1400" b="1" i="1" dirty="0" smtClean="0"/>
              <a:t> </a:t>
            </a:r>
            <a:r>
              <a:rPr lang="cs-CZ" sz="1400" b="1" i="1" dirty="0" err="1" smtClean="0"/>
              <a:t>democracy</a:t>
            </a:r>
            <a:r>
              <a:rPr lang="cs-CZ" sz="1400" b="1" i="1" dirty="0" smtClean="0"/>
              <a:t> </a:t>
            </a:r>
            <a:r>
              <a:rPr lang="en-US" sz="1400" b="1" i="1" dirty="0" smtClean="0"/>
              <a:t>clearly </a:t>
            </a:r>
            <a:r>
              <a:rPr lang="en-US" sz="1400" b="1" i="1" dirty="0"/>
              <a:t>distinguished Anglo-American </a:t>
            </a:r>
            <a:r>
              <a:rPr lang="cs-CZ" sz="1400" b="1" i="1" dirty="0" err="1" smtClean="0"/>
              <a:t>tradition</a:t>
            </a:r>
            <a:r>
              <a:rPr lang="cs-CZ" sz="1400" b="1" i="1" dirty="0" smtClean="0"/>
              <a:t> </a:t>
            </a:r>
            <a:r>
              <a:rPr lang="en-US" sz="1400" b="1" i="1" dirty="0" smtClean="0"/>
              <a:t>from </a:t>
            </a:r>
            <a:r>
              <a:rPr lang="en-US" sz="1400" b="1" i="1" dirty="0"/>
              <a:t>continental </a:t>
            </a:r>
            <a:r>
              <a:rPr lang="en-US" sz="1400" b="1" i="1" dirty="0" smtClean="0"/>
              <a:t>Europe</a:t>
            </a:r>
            <a:r>
              <a:rPr lang="cs-CZ" sz="1400" b="1" i="1" dirty="0" smtClean="0"/>
              <a:t>“ </a:t>
            </a:r>
            <a:r>
              <a:rPr lang="en-US" sz="1400" b="1" i="1" dirty="0" smtClean="0"/>
              <a:t>(</a:t>
            </a:r>
            <a:r>
              <a:rPr lang="cs-CZ" sz="1400" b="1" i="1" dirty="0" err="1" smtClean="0"/>
              <a:t>Giovanny</a:t>
            </a:r>
            <a:r>
              <a:rPr lang="cs-CZ" sz="1400" b="1" i="1" dirty="0" smtClean="0"/>
              <a:t> </a:t>
            </a:r>
            <a:r>
              <a:rPr lang="en-US" sz="1400" b="1" i="1" dirty="0" err="1" smtClean="0"/>
              <a:t>Sartori</a:t>
            </a:r>
            <a:r>
              <a:rPr lang="en-US" sz="1400" b="1" i="1" dirty="0" smtClean="0"/>
              <a:t>). </a:t>
            </a:r>
            <a:r>
              <a:rPr lang="cs-CZ" sz="1400" b="1" dirty="0" smtClean="0"/>
              <a:t/>
            </a:r>
            <a:br>
              <a:rPr lang="cs-CZ" sz="1400" b="1" dirty="0" smtClean="0"/>
            </a:br>
            <a:endParaRPr lang="cs-CZ" sz="1400" b="1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560" y="548680"/>
            <a:ext cx="8229600" cy="648072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GB" sz="2800" b="1" u="sng" dirty="0" smtClean="0"/>
              <a:t>Rationalistic				Empirical</a:t>
            </a:r>
            <a:r>
              <a:rPr lang="cs-CZ" sz="2800" b="1" u="sng" dirty="0" smtClean="0"/>
              <a:t> </a:t>
            </a:r>
            <a:r>
              <a:rPr lang="cs-CZ" sz="2800" b="1" u="sng" dirty="0" err="1" smtClean="0"/>
              <a:t>Democracy</a:t>
            </a:r>
            <a:endParaRPr lang="en-GB" sz="2800" b="1" u="sng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GB" sz="1900" b="1" dirty="0" smtClean="0"/>
              <a:t>Enlightenment - </a:t>
            </a:r>
            <a:r>
              <a:rPr lang="cs-CZ" sz="1900" b="1" dirty="0" smtClean="0"/>
              <a:t>N</a:t>
            </a:r>
            <a:r>
              <a:rPr lang="en-GB" sz="1900" b="1" dirty="0" err="1" smtClean="0"/>
              <a:t>ormative</a:t>
            </a:r>
            <a:r>
              <a:rPr lang="en-GB" sz="1900" b="1" dirty="0" smtClean="0"/>
              <a:t> 		Empirical - Pragmatic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GB" sz="1900" b="1" dirty="0" smtClean="0"/>
              <a:t>Ideas					Facts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GB" sz="1900" b="1" dirty="0" smtClean="0"/>
              <a:t>Deduction				Induction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GB" sz="1900" b="1" dirty="0" smtClean="0"/>
              <a:t>Idealism					Realism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GB" sz="1900" b="1" dirty="0" smtClean="0"/>
              <a:t>What is </a:t>
            </a:r>
            <a:r>
              <a:rPr lang="cs-CZ" sz="1900" b="1" dirty="0" smtClean="0"/>
              <a:t>D</a:t>
            </a:r>
            <a:r>
              <a:rPr lang="en-GB" sz="1900" b="1" dirty="0" err="1" smtClean="0"/>
              <a:t>emocracy</a:t>
            </a:r>
            <a:r>
              <a:rPr lang="en-GB" sz="1900" b="1" dirty="0" smtClean="0"/>
              <a:t>?			Making </a:t>
            </a:r>
            <a:r>
              <a:rPr lang="cs-CZ" sz="1900" b="1" dirty="0" smtClean="0"/>
              <a:t>D</a:t>
            </a:r>
            <a:r>
              <a:rPr lang="en-GB" sz="1900" b="1" dirty="0" err="1" smtClean="0"/>
              <a:t>emocracy</a:t>
            </a:r>
            <a:r>
              <a:rPr lang="en-GB" sz="1900" b="1" dirty="0" smtClean="0"/>
              <a:t> </a:t>
            </a:r>
            <a:r>
              <a:rPr lang="cs-CZ" sz="1900" b="1" dirty="0" smtClean="0"/>
              <a:t>W</a:t>
            </a:r>
            <a:r>
              <a:rPr lang="en-GB" sz="1900" b="1" dirty="0" err="1" smtClean="0"/>
              <a:t>ork</a:t>
            </a:r>
            <a:r>
              <a:rPr lang="en-GB" sz="1900" b="1" dirty="0" smtClean="0"/>
              <a:t>?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1900" b="1" dirty="0" smtClean="0"/>
              <a:t>P</a:t>
            </a:r>
            <a:r>
              <a:rPr lang="en-GB" sz="1900" b="1" dirty="0" err="1" smtClean="0"/>
              <a:t>rincipals</a:t>
            </a:r>
            <a:r>
              <a:rPr lang="en-GB" sz="1900" b="1" dirty="0" smtClean="0"/>
              <a:t>, </a:t>
            </a:r>
            <a:r>
              <a:rPr lang="cs-CZ" sz="1900" b="1" dirty="0" smtClean="0"/>
              <a:t>V</a:t>
            </a:r>
            <a:r>
              <a:rPr lang="en-GB" sz="1900" b="1" dirty="0" err="1" smtClean="0"/>
              <a:t>alues</a:t>
            </a:r>
            <a:r>
              <a:rPr lang="en-GB" sz="1900" b="1" dirty="0" smtClean="0"/>
              <a:t>				Procedures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1900" b="1" dirty="0" smtClean="0"/>
              <a:t>I</a:t>
            </a:r>
            <a:r>
              <a:rPr lang="en-GB" sz="1900" b="1" dirty="0" err="1" smtClean="0"/>
              <a:t>ntellectuals</a:t>
            </a:r>
            <a:r>
              <a:rPr lang="en-GB" sz="1900" b="1" dirty="0" smtClean="0"/>
              <a:t>/</a:t>
            </a:r>
            <a:r>
              <a:rPr lang="cs-CZ" sz="1900" b="1" dirty="0" smtClean="0"/>
              <a:t>W</a:t>
            </a:r>
            <a:r>
              <a:rPr lang="en-GB" sz="1900" b="1" dirty="0" err="1" smtClean="0"/>
              <a:t>riters</a:t>
            </a:r>
            <a:r>
              <a:rPr lang="en-GB" sz="1900" b="1" dirty="0" smtClean="0"/>
              <a:t>			Politicians		</a:t>
            </a:r>
          </a:p>
          <a:p>
            <a:pPr marL="274320" indent="-274320">
              <a:lnSpc>
                <a:spcPct val="80000"/>
              </a:lnSpc>
              <a:buNone/>
              <a:defRPr/>
            </a:pPr>
            <a:r>
              <a:rPr lang="en-GB" sz="1900" b="1" dirty="0" smtClean="0"/>
              <a:t>Revolution – a </a:t>
            </a:r>
            <a:r>
              <a:rPr lang="cs-CZ" sz="1900" b="1" dirty="0" smtClean="0"/>
              <a:t>N</a:t>
            </a:r>
            <a:r>
              <a:rPr lang="en-GB" sz="1900" b="1" dirty="0" err="1" smtClean="0"/>
              <a:t>ew</a:t>
            </a:r>
            <a:r>
              <a:rPr lang="en-GB" sz="1900" b="1" dirty="0" smtClean="0"/>
              <a:t> </a:t>
            </a:r>
            <a:r>
              <a:rPr lang="cs-CZ" sz="1900" b="1" dirty="0" smtClean="0"/>
              <a:t>B</a:t>
            </a:r>
            <a:r>
              <a:rPr lang="en-GB" sz="1900" b="1" dirty="0" err="1" smtClean="0"/>
              <a:t>eginning</a:t>
            </a:r>
            <a:r>
              <a:rPr lang="en-GB" sz="1900" b="1" dirty="0" smtClean="0"/>
              <a:t>		Evolution – </a:t>
            </a:r>
            <a:r>
              <a:rPr lang="cs-CZ" sz="1900" b="1" dirty="0" err="1" smtClean="0"/>
              <a:t>H</a:t>
            </a:r>
            <a:r>
              <a:rPr lang="cs-CZ" sz="2000" b="1" dirty="0" err="1" smtClean="0"/>
              <a:t>ereditary</a:t>
            </a:r>
            <a:r>
              <a:rPr lang="cs-CZ" sz="2000" b="1" dirty="0" smtClean="0"/>
              <a:t> </a:t>
            </a:r>
            <a:r>
              <a:rPr lang="cs-CZ" sz="2000" b="1" smtClean="0"/>
              <a:t>Right</a:t>
            </a:r>
            <a:endParaRPr lang="en-GB" sz="1900" b="1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GB" sz="1900" b="1" dirty="0" smtClean="0"/>
              <a:t>Break with the </a:t>
            </a:r>
            <a:r>
              <a:rPr lang="cs-CZ" sz="1900" b="1" dirty="0" smtClean="0"/>
              <a:t>P</a:t>
            </a:r>
            <a:r>
              <a:rPr lang="en-GB" sz="1900" b="1" dirty="0" err="1" smtClean="0"/>
              <a:t>ast</a:t>
            </a:r>
            <a:r>
              <a:rPr lang="en-GB" sz="1900" b="1" dirty="0" smtClean="0"/>
              <a:t>			Continuity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GB" sz="1900" b="1" dirty="0" smtClean="0"/>
              <a:t>Legal State (</a:t>
            </a:r>
            <a:r>
              <a:rPr lang="en-GB" sz="1900" b="1" dirty="0" err="1" smtClean="0"/>
              <a:t>Rechtstaat</a:t>
            </a:r>
            <a:r>
              <a:rPr lang="en-GB" sz="1900" b="1" dirty="0" smtClean="0"/>
              <a:t>)			Rule of Law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GB" sz="1900" b="1" dirty="0" smtClean="0"/>
              <a:t>Code Law 				Case Law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GB" sz="1900" b="1" dirty="0" smtClean="0"/>
              <a:t>Private &amp; Public Law 		 	Common Law &amp; Equity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GB" sz="1900" b="1" dirty="0" smtClean="0"/>
              <a:t>Volk/People - </a:t>
            </a:r>
            <a:r>
              <a:rPr lang="cs-CZ" sz="1900" b="1" dirty="0" smtClean="0"/>
              <a:t>S</a:t>
            </a:r>
            <a:r>
              <a:rPr lang="en-GB" sz="1900" b="1" dirty="0" err="1" smtClean="0"/>
              <a:t>ingular</a:t>
            </a:r>
            <a:r>
              <a:rPr lang="en-GB" sz="1900" b="1" dirty="0" smtClean="0"/>
              <a:t>			We the People - </a:t>
            </a:r>
            <a:r>
              <a:rPr lang="cs-CZ" sz="1900" b="1" dirty="0" smtClean="0"/>
              <a:t>P</a:t>
            </a:r>
            <a:r>
              <a:rPr lang="en-GB" sz="1900" b="1" dirty="0" err="1" smtClean="0"/>
              <a:t>lural</a:t>
            </a:r>
            <a:endParaRPr lang="en-GB" sz="1900" b="1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GB" sz="1900" b="1" dirty="0" smtClean="0"/>
              <a:t>Representation				Leadership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GB" sz="1900" b="1" dirty="0" smtClean="0"/>
              <a:t>Parliamentary </a:t>
            </a:r>
            <a:r>
              <a:rPr lang="cs-CZ" sz="1900" b="1" dirty="0" smtClean="0"/>
              <a:t>S</a:t>
            </a:r>
            <a:r>
              <a:rPr lang="en-GB" sz="1900" b="1" dirty="0" err="1" smtClean="0"/>
              <a:t>ystem</a:t>
            </a:r>
            <a:r>
              <a:rPr lang="en-GB" sz="1900" b="1" dirty="0" smtClean="0"/>
              <a:t>			Cabinet/Presidential </a:t>
            </a:r>
            <a:r>
              <a:rPr lang="cs-CZ" sz="1900" b="1" dirty="0" smtClean="0"/>
              <a:t>S</a:t>
            </a:r>
            <a:r>
              <a:rPr lang="en-GB" sz="1900" b="1" dirty="0" err="1" smtClean="0"/>
              <a:t>ystem</a:t>
            </a:r>
            <a:endParaRPr lang="en-GB" sz="1900" b="1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GB" sz="1900" b="1" dirty="0" smtClean="0"/>
              <a:t>Proportional </a:t>
            </a:r>
            <a:r>
              <a:rPr lang="cs-CZ" sz="1900" b="1" dirty="0" smtClean="0"/>
              <a:t>S</a:t>
            </a:r>
            <a:r>
              <a:rPr lang="en-GB" sz="1900" b="1" dirty="0" err="1" smtClean="0"/>
              <a:t>ystem</a:t>
            </a:r>
            <a:r>
              <a:rPr lang="en-GB" sz="1900" b="1" dirty="0" smtClean="0"/>
              <a:t>			Majority </a:t>
            </a:r>
            <a:r>
              <a:rPr lang="cs-CZ" sz="1900" b="1" dirty="0" smtClean="0"/>
              <a:t>S</a:t>
            </a:r>
            <a:r>
              <a:rPr lang="en-GB" sz="1900" b="1" dirty="0" err="1" smtClean="0"/>
              <a:t>ystem</a:t>
            </a:r>
            <a:endParaRPr lang="en-GB" sz="1900" b="1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GB" sz="1900" b="1" dirty="0" smtClean="0"/>
              <a:t>Neo</a:t>
            </a:r>
            <a:r>
              <a:rPr lang="cs-CZ" sz="1900" b="1" dirty="0" smtClean="0"/>
              <a:t>-C</a:t>
            </a:r>
            <a:r>
              <a:rPr lang="en-GB" sz="1900" b="1" dirty="0" err="1" smtClean="0"/>
              <a:t>orporativis</a:t>
            </a:r>
            <a:r>
              <a:rPr lang="cs-CZ" sz="1900" b="1" dirty="0" smtClean="0"/>
              <a:t>m</a:t>
            </a:r>
            <a:r>
              <a:rPr lang="en-GB" sz="1900" b="1" dirty="0" smtClean="0"/>
              <a:t>/</a:t>
            </a:r>
            <a:r>
              <a:rPr lang="cs-CZ" sz="1900" b="1" dirty="0" smtClean="0"/>
              <a:t>C</a:t>
            </a:r>
            <a:r>
              <a:rPr lang="en-GB" sz="1900" b="1" dirty="0" err="1" smtClean="0"/>
              <a:t>entralimus</a:t>
            </a:r>
            <a:r>
              <a:rPr lang="en-GB" sz="1900" b="1" dirty="0" smtClean="0"/>
              <a:t>		Pluralism/Lobbing Regulation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GB" sz="1900" b="1" dirty="0" smtClean="0"/>
              <a:t>Intellectual</a:t>
            </a:r>
            <a:r>
              <a:rPr lang="cs-CZ" sz="1900" b="1" dirty="0" smtClean="0"/>
              <a:t>y</a:t>
            </a:r>
            <a:r>
              <a:rPr lang="en-GB" sz="1900" b="1" dirty="0" smtClean="0"/>
              <a:t> </a:t>
            </a:r>
            <a:r>
              <a:rPr lang="cs-CZ" sz="1900" b="1" dirty="0" smtClean="0"/>
              <a:t>A</a:t>
            </a:r>
            <a:r>
              <a:rPr lang="en-GB" sz="1900" b="1" dirty="0" err="1" smtClean="0"/>
              <a:t>ppealing</a:t>
            </a:r>
            <a:r>
              <a:rPr lang="en-GB" sz="1900" b="1" dirty="0" smtClean="0"/>
              <a:t> </a:t>
            </a:r>
            <a:r>
              <a:rPr lang="cs-CZ" sz="1900" b="1" dirty="0" smtClean="0"/>
              <a:t>		</a:t>
            </a:r>
            <a:r>
              <a:rPr lang="en-GB" sz="1900" b="1" dirty="0" smtClean="0"/>
              <a:t>	Unappealing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GB" sz="1900" b="1" dirty="0" smtClean="0"/>
              <a:t>Less					More effective 	</a:t>
            </a:r>
            <a:r>
              <a:rPr lang="en-GB" sz="1700" b="1" dirty="0" smtClean="0"/>
              <a:t>		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700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300" i="1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300" i="1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300" i="1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300" i="1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300" i="1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300" i="1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8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8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8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8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81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81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81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19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819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819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819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819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819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819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819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819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3|1.2|1.4|1.3|1.4|1.6|1.2|1.1|1|1.2|0|1.2|1.2|3|1.7|2.1|1.5|1.8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33</Words>
  <Application>Microsoft Office PowerPoint</Application>
  <PresentationFormat>Předvádění na obrazovce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„ Until the end of the second world war and revolution in the mass media, these models of democracy clearly distinguished Anglo-American tradition from continental Europe“ (Giovanny Sartori). 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 Until the end of the second world war and revolution in the mass media, these models clearly distinguished Anglo-American region from continental Europe“ (Giovanny Sartori).  </dc:title>
  <dc:creator>Karel</dc:creator>
  <cp:lastModifiedBy>Karel</cp:lastModifiedBy>
  <cp:revision>3</cp:revision>
  <dcterms:created xsi:type="dcterms:W3CDTF">2016-05-12T09:01:27Z</dcterms:created>
  <dcterms:modified xsi:type="dcterms:W3CDTF">2018-09-24T08:36:19Z</dcterms:modified>
</cp:coreProperties>
</file>