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7" r:id="rId2"/>
    <p:sldId id="374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pPr/>
              <a:t>3/23/2022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pPr/>
              <a:t>3/23/2022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pPr/>
              <a:t>3/23/2022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pPr/>
              <a:t>3/23/2022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pPr/>
              <a:t>3/23/2022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pPr/>
              <a:t>3/23/2022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pPr/>
              <a:t>3/23/2022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pPr/>
              <a:t>3/23/2022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pPr/>
              <a:t>3/23/2022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pPr/>
              <a:t>3/23/2022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pPr/>
              <a:t>3/23/2022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3/23/2022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C5F088-53F0-489F-9414-69D3E58D7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Collective identity (Shils)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765B39-399E-4446-940C-1CCA16BBC0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897811"/>
            <a:ext cx="9720073" cy="4796287"/>
          </a:xfrm>
        </p:spPr>
        <p:txBody>
          <a:bodyPr>
            <a:normAutofit/>
          </a:bodyPr>
          <a:lstStyle/>
          <a:p>
            <a:r>
              <a:rPr lang="en-US" sz="2800" dirty="0"/>
              <a:t>Collective (national) X Individual (civil) Identity</a:t>
            </a:r>
          </a:p>
          <a:p>
            <a:r>
              <a:rPr lang="en-US" sz="2800" dirty="0"/>
              <a:t>What is NATION/VOLK, the people?</a:t>
            </a:r>
            <a:endParaRPr lang="cs-CZ" sz="2800" dirty="0"/>
          </a:p>
          <a:p>
            <a:r>
              <a:rPr lang="en-US" sz="2800" dirty="0"/>
              <a:t>Nationalism, National Interests, National Enemies (?)</a:t>
            </a:r>
          </a:p>
          <a:p>
            <a:r>
              <a:rPr lang="en-US" sz="2800" dirty="0"/>
              <a:t>Variety of meanings, multicultural competence </a:t>
            </a:r>
          </a:p>
          <a:p>
            <a:r>
              <a:rPr lang="en-US" sz="2800" u="sng" dirty="0"/>
              <a:t>Primordial, Sacred, Civil </a:t>
            </a:r>
            <a:r>
              <a:rPr lang="cs-CZ" sz="2800" u="sng" dirty="0"/>
              <a:t>– </a:t>
            </a:r>
            <a:r>
              <a:rPr lang="cs-CZ" sz="2800" u="sng" dirty="0" err="1"/>
              <a:t>Types</a:t>
            </a:r>
            <a:r>
              <a:rPr lang="cs-CZ" sz="2800" u="sng" dirty="0"/>
              <a:t> </a:t>
            </a:r>
            <a:r>
              <a:rPr lang="cs-CZ" sz="2800" u="sng" dirty="0" err="1"/>
              <a:t>of</a:t>
            </a:r>
            <a:r>
              <a:rPr lang="cs-CZ" sz="2800" u="sng" dirty="0"/>
              <a:t> </a:t>
            </a:r>
            <a:r>
              <a:rPr lang="cs-CZ" sz="2800" u="sng" dirty="0" err="1"/>
              <a:t>Collective</a:t>
            </a:r>
            <a:r>
              <a:rPr lang="cs-CZ" sz="2800" u="sng" dirty="0"/>
              <a:t> Identity</a:t>
            </a:r>
            <a:endParaRPr lang="en-US" sz="2800" u="sng" dirty="0"/>
          </a:p>
          <a:p>
            <a:r>
              <a:rPr lang="en-US" sz="2800" dirty="0"/>
              <a:t>Border Perspective: </a:t>
            </a:r>
            <a:r>
              <a:rPr lang="en-US" sz="2800" dirty="0" err="1"/>
              <a:t>Im</a:t>
            </a:r>
            <a:r>
              <a:rPr lang="en-US" sz="2800" dirty="0"/>
              <a:t>/Permeability</a:t>
            </a:r>
          </a:p>
          <a:p>
            <a:r>
              <a:rPr lang="en-US" sz="2800" dirty="0"/>
              <a:t>Various Integrational/Absorption Capacity</a:t>
            </a:r>
          </a:p>
          <a:p>
            <a:r>
              <a:rPr lang="en-US" sz="2800" dirty="0"/>
              <a:t>Case of Immigrants Quota (?)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2663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0795" t="28119" r="66904" b="16064"/>
          <a:stretch>
            <a:fillRect/>
          </a:stretch>
        </p:blipFill>
        <p:spPr bwMode="auto">
          <a:xfrm>
            <a:off x="4453345" y="397650"/>
            <a:ext cx="4680520" cy="6381328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45057" y="585216"/>
            <a:ext cx="10399143" cy="1499616"/>
          </a:xfrm>
        </p:spPr>
        <p:txBody>
          <a:bodyPr>
            <a:normAutofit/>
          </a:bodyPr>
          <a:lstStyle/>
          <a:p>
            <a:pPr algn="l"/>
            <a:r>
              <a:rPr lang="cs-CZ" sz="2800" dirty="0"/>
              <a:t>	Source: EB, </a:t>
            </a:r>
            <a:r>
              <a:rPr lang="cs-CZ" sz="2800" dirty="0" err="1"/>
              <a:t>Spring</a:t>
            </a:r>
            <a:r>
              <a:rPr lang="cs-CZ" sz="2800" dirty="0"/>
              <a:t> 2019</a:t>
            </a:r>
          </a:p>
        </p:txBody>
      </p:sp>
      <p:cxnSp>
        <p:nvCxnSpPr>
          <p:cNvPr id="7" name="Přímá spojovací šipka 6"/>
          <p:cNvCxnSpPr/>
          <p:nvPr/>
        </p:nvCxnSpPr>
        <p:spPr>
          <a:xfrm>
            <a:off x="6790004" y="1335024"/>
            <a:ext cx="0" cy="36004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6"/>
          <p:cNvCxnSpPr/>
          <p:nvPr/>
        </p:nvCxnSpPr>
        <p:spPr>
          <a:xfrm>
            <a:off x="5586809" y="1335024"/>
            <a:ext cx="0" cy="36004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6">
            <a:extLst>
              <a:ext uri="{FF2B5EF4-FFF2-40B4-BE49-F238E27FC236}">
                <a16:creationId xmlns:a16="http://schemas.microsoft.com/office/drawing/2014/main" id="{E14C79FD-FA77-48A5-A41E-5AA634D60C55}"/>
              </a:ext>
            </a:extLst>
          </p:cNvPr>
          <p:cNvCxnSpPr/>
          <p:nvPr/>
        </p:nvCxnSpPr>
        <p:spPr>
          <a:xfrm>
            <a:off x="7071801" y="1335024"/>
            <a:ext cx="0" cy="36004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18249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1623</TotalTime>
  <Words>71</Words>
  <Application>Microsoft Office PowerPoint</Application>
  <PresentationFormat>Širokoúhlá obrazovka</PresentationFormat>
  <Paragraphs>10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Tw Cen MT</vt:lpstr>
      <vt:lpstr>Tw Cen MT Condensed</vt:lpstr>
      <vt:lpstr>Wingdings 3</vt:lpstr>
      <vt:lpstr>Integrál</vt:lpstr>
      <vt:lpstr>Collective identity (Shils)</vt:lpstr>
      <vt:lpstr> Source: EB, Spring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EUROPEANS</dc:title>
  <dc:creator>Magdaléna Fričová</dc:creator>
  <cp:lastModifiedBy>muller.karel@outlook.cz</cp:lastModifiedBy>
  <cp:revision>46</cp:revision>
  <dcterms:created xsi:type="dcterms:W3CDTF">2013-10-21T08:44:56Z</dcterms:created>
  <dcterms:modified xsi:type="dcterms:W3CDTF">2022-03-23T08:07:15Z</dcterms:modified>
</cp:coreProperties>
</file>